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ppt" ContentType="application/vnd.ms-powerpoint"/>
  <Default Extension="docx" ContentType="application/vnd.openxmlformats-officedocument.wordprocessingml.document"/>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6" r:id="rId2"/>
    <p:sldId id="262" r:id="rId3"/>
    <p:sldId id="271" r:id="rId4"/>
    <p:sldId id="272" r:id="rId5"/>
    <p:sldId id="273" r:id="rId6"/>
    <p:sldId id="270" r:id="rId7"/>
    <p:sldId id="263" r:id="rId8"/>
    <p:sldId id="264" r:id="rId9"/>
    <p:sldId id="265" r:id="rId10"/>
    <p:sldId id="267" r:id="rId11"/>
    <p:sldId id="281" r:id="rId12"/>
    <p:sldId id="274" r:id="rId13"/>
    <p:sldId id="258" r:id="rId14"/>
    <p:sldId id="275" r:id="rId15"/>
    <p:sldId id="276" r:id="rId16"/>
    <p:sldId id="277" r:id="rId17"/>
    <p:sldId id="297" r:id="rId18"/>
    <p:sldId id="259" r:id="rId19"/>
    <p:sldId id="268" r:id="rId20"/>
    <p:sldId id="294" r:id="rId21"/>
    <p:sldId id="295" r:id="rId22"/>
    <p:sldId id="266" r:id="rId23"/>
    <p:sldId id="285" r:id="rId24"/>
    <p:sldId id="286" r:id="rId25"/>
    <p:sldId id="288" r:id="rId26"/>
    <p:sldId id="289" r:id="rId27"/>
    <p:sldId id="283" r:id="rId28"/>
    <p:sldId id="282" r:id="rId29"/>
    <p:sldId id="293" r:id="rId30"/>
    <p:sldId id="261" r:id="rId31"/>
    <p:sldId id="280" r:id="rId32"/>
    <p:sldId id="29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30"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68582-CC94-42FB-908A-E91E7EB1EE7C}" type="datetimeFigureOut">
              <a:rPr lang="sk-SK" smtClean="0"/>
              <a:pPr/>
              <a:t>10.10.2015</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88B41-9AD8-4323-89F2-4187CCE776FC}" type="slidenum">
              <a:rPr lang="sk-SK" smtClean="0"/>
              <a:pPr/>
              <a:t>‹#›</a:t>
            </a:fld>
            <a:endParaRPr lang="sk-SK"/>
          </a:p>
        </p:txBody>
      </p:sp>
    </p:spTree>
    <p:extLst>
      <p:ext uri="{BB962C8B-B14F-4D97-AF65-F5344CB8AC3E}">
        <p14:creationId xmlns:p14="http://schemas.microsoft.com/office/powerpoint/2010/main" val="381583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12488B41-9AD8-4323-89F2-4187CCE776FC}" type="slidenum">
              <a:rPr lang="sk-SK" smtClean="0"/>
              <a:pPr/>
              <a:t>1</a:t>
            </a:fld>
            <a:endParaRPr lang="sk-SK"/>
          </a:p>
        </p:txBody>
      </p:sp>
    </p:spTree>
    <p:extLst>
      <p:ext uri="{BB962C8B-B14F-4D97-AF65-F5344CB8AC3E}">
        <p14:creationId xmlns:p14="http://schemas.microsoft.com/office/powerpoint/2010/main" val="248482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sk-SK" smtClean="0"/>
              <a:t>Upravte štýly predlohy textu</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k-SK" smtClean="0"/>
              <a:t>Upravte štýly predlohy textu</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sk-SK" smtClean="0"/>
              <a:t>Upravte štýly predlohy textu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k-SK" smtClean="0"/>
              <a:t>Upravte štýly predlohy textu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sk-SK" smtClean="0"/>
              <a:t>Upravte štýly predlohy textu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sk-SK" smtClean="0"/>
              <a:t>Upravte štýly predlohy textu</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sk-SK" smtClean="0"/>
              <a:t>Upravte štýly predlohy textu</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smtClean="0"/>
              <a:t>Upravte štýly predlohy textu</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sk-SK" smtClean="0"/>
              <a:t>Upravte štýly predlohy textu</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10/10/2015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sk-SK" smtClean="0"/>
              <a:t>Upravte štýly predlohy textu</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10/10/2015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www.stur.sk/" TargetMode="External"/><Relationship Id="rId3" Type="http://schemas.openxmlformats.org/officeDocument/2006/relationships/hyperlink" Target="http://www.osobnosti.sk/index.php?os=zivotopis&amp;ID=1759" TargetMode="External"/><Relationship Id="rId7" Type="http://schemas.openxmlformats.org/officeDocument/2006/relationships/hyperlink" Target="http://www.mojevideo.sk/video/6b89/ludovit_stur.html" TargetMode="External"/><Relationship Id="rId2" Type="http://schemas.openxmlformats.org/officeDocument/2006/relationships/hyperlink" Target="http://www.muzeum.sk/?obj=muzeum&amp;ix=mls" TargetMode="External"/><Relationship Id="rId1" Type="http://schemas.openxmlformats.org/officeDocument/2006/relationships/slideLayout" Target="../slideLayouts/slideLayout2.xml"/><Relationship Id="rId6" Type="http://schemas.openxmlformats.org/officeDocument/2006/relationships/hyperlink" Target="http://osobnosti-slovenska.webgarden.cz/ludovit-stur-otec-slovenciny/ludovit-stur-2.html" TargetMode="External"/><Relationship Id="rId5" Type="http://schemas.openxmlformats.org/officeDocument/2006/relationships/hyperlink" Target="http://www.ludovitstur.estranky.sk/clanky/basnik.html" TargetMode="External"/><Relationship Id="rId4" Type="http://schemas.openxmlformats.org/officeDocument/2006/relationships/hyperlink" Target="http://zlatyfond.sme.sk/autor/53/Ludovit-Stur/" TargetMode="Externa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2.bin"/><Relationship Id="rId7" Type="http://schemas.openxmlformats.org/officeDocument/2006/relationships/image" Target="../media/image10.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9.wmf"/><Relationship Id="rId10" Type="http://schemas.openxmlformats.org/officeDocument/2006/relationships/image" Target="../media/image11.wmf"/><Relationship Id="rId4" Type="http://schemas.openxmlformats.org/officeDocument/2006/relationships/package" Target="../embeddings/Microsoft_Word_Document1.docx"/><Relationship Id="rId9" Type="http://schemas.openxmlformats.org/officeDocument/2006/relationships/package" Target="../embeddings/Microsoft_Word_Document2.docx"/></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3.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Microsoft_Word_97_-_2003_Document2.doc"/><Relationship Id="rId5" Type="http://schemas.openxmlformats.org/officeDocument/2006/relationships/oleObject" Target="../embeddings/oleObject6.bin"/><Relationship Id="rId4" Type="http://schemas.openxmlformats.org/officeDocument/2006/relationships/image" Target="../media/image12.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PowerPoint_97-2003_Presentation1.ppt"/><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86899" y="1076595"/>
            <a:ext cx="11465468" cy="2262781"/>
          </a:xfrm>
        </p:spPr>
        <p:txBody>
          <a:bodyPr>
            <a:normAutofit fontScale="90000"/>
          </a:bodyPr>
          <a:lstStyle/>
          <a:p>
            <a:pPr algn="ctr"/>
            <a:r>
              <a:rPr lang="sk-SK" dirty="0" smtClean="0"/>
              <a:t/>
            </a:r>
            <a:br>
              <a:rPr lang="sk-SK" dirty="0" smtClean="0"/>
            </a:br>
            <a:r>
              <a:rPr lang="sk-SK" dirty="0"/>
              <a:t/>
            </a:r>
            <a:br>
              <a:rPr lang="sk-SK" dirty="0"/>
            </a:br>
            <a:r>
              <a:rPr lang="sk-SK" dirty="0" smtClean="0"/>
              <a:t/>
            </a:r>
            <a:br>
              <a:rPr lang="sk-SK" dirty="0" smtClean="0"/>
            </a:br>
            <a:r>
              <a:rPr lang="sk-SK" dirty="0"/>
              <a:t/>
            </a:r>
            <a:br>
              <a:rPr lang="sk-SK" dirty="0"/>
            </a:br>
            <a:r>
              <a:rPr lang="sk-SK" b="1" dirty="0" smtClean="0"/>
              <a:t>Ľudovít Štúr</a:t>
            </a:r>
            <a:br>
              <a:rPr lang="sk-SK" b="1" dirty="0" smtClean="0"/>
            </a:br>
            <a:r>
              <a:rPr lang="sk-SK" b="1" dirty="0" smtClean="0"/>
              <a:t>alebo </a:t>
            </a:r>
            <a:br>
              <a:rPr lang="sk-SK" b="1" dirty="0" smtClean="0"/>
            </a:br>
            <a:r>
              <a:rPr lang="sk-SK" b="1" dirty="0" smtClean="0"/>
              <a:t>vývin </a:t>
            </a:r>
            <a:r>
              <a:rPr lang="sk-SK" b="1" dirty="0"/>
              <a:t>slovenského spisovného jazyka </a:t>
            </a:r>
            <a:r>
              <a:rPr lang="sk-SK" b="1" dirty="0" smtClean="0"/>
              <a:t/>
            </a:r>
            <a:br>
              <a:rPr lang="sk-SK" b="1" dirty="0" smtClean="0"/>
            </a:br>
            <a:r>
              <a:rPr lang="sk-SK" b="1" dirty="0" smtClean="0"/>
              <a:t>interaktívne a tvorivo </a:t>
            </a:r>
            <a:endParaRPr lang="sk-SK" b="1" dirty="0"/>
          </a:p>
        </p:txBody>
      </p:sp>
      <p:sp>
        <p:nvSpPr>
          <p:cNvPr id="3" name="Podnadpis 2"/>
          <p:cNvSpPr>
            <a:spLocks noGrp="1"/>
          </p:cNvSpPr>
          <p:nvPr>
            <p:ph type="subTitle" idx="1"/>
          </p:nvPr>
        </p:nvSpPr>
        <p:spPr>
          <a:xfrm>
            <a:off x="1661934" y="4377450"/>
            <a:ext cx="8915399" cy="1126283"/>
          </a:xfrm>
        </p:spPr>
        <p:txBody>
          <a:bodyPr>
            <a:normAutofit/>
          </a:bodyPr>
          <a:lstStyle/>
          <a:p>
            <a:pPr algn="ctr"/>
            <a:r>
              <a:rPr lang="sk-SK" sz="3600" dirty="0" smtClean="0"/>
              <a:t>Návrh aktivít na hodinách slovenčiny</a:t>
            </a:r>
            <a:endParaRPr lang="sk-SK" sz="3600" dirty="0"/>
          </a:p>
        </p:txBody>
      </p:sp>
    </p:spTree>
    <p:extLst>
      <p:ext uri="{BB962C8B-B14F-4D97-AF65-F5344CB8AC3E}">
        <p14:creationId xmlns:p14="http://schemas.microsoft.com/office/powerpoint/2010/main" val="40384307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Rotujúci </a:t>
            </a:r>
            <a:r>
              <a:rPr lang="sk-SK" b="1" dirty="0"/>
              <a:t>prehľad</a:t>
            </a:r>
            <a:br>
              <a:rPr lang="sk-SK" b="1" dirty="0"/>
            </a:br>
            <a:endParaRPr lang="sk-SK" dirty="0"/>
          </a:p>
        </p:txBody>
      </p:sp>
      <p:sp>
        <p:nvSpPr>
          <p:cNvPr id="3" name="Zástupný symbol obsahu 2"/>
          <p:cNvSpPr>
            <a:spLocks noGrp="1"/>
          </p:cNvSpPr>
          <p:nvPr>
            <p:ph idx="1"/>
          </p:nvPr>
        </p:nvSpPr>
        <p:spPr>
          <a:xfrm>
            <a:off x="1190171" y="1016001"/>
            <a:ext cx="10314441" cy="5842000"/>
          </a:xfrm>
        </p:spPr>
        <p:txBody>
          <a:bodyPr>
            <a:normAutofit/>
          </a:bodyPr>
          <a:lstStyle/>
          <a:p>
            <a:pPr algn="just"/>
            <a:endParaRPr lang="sk-SK" sz="1900" dirty="0" smtClean="0">
              <a:solidFill>
                <a:schemeClr val="accent3"/>
              </a:solidFill>
            </a:endParaRPr>
          </a:p>
          <a:p>
            <a:pPr algn="just"/>
            <a:r>
              <a:rPr lang="sk-SK" sz="1900" dirty="0" smtClean="0">
                <a:solidFill>
                  <a:schemeClr val="accent3"/>
                </a:solidFill>
              </a:rPr>
              <a:t>Cieľom tejto </a:t>
            </a:r>
            <a:r>
              <a:rPr lang="sk-SK" sz="1900" dirty="0">
                <a:solidFill>
                  <a:schemeClr val="accent3"/>
                </a:solidFill>
              </a:rPr>
              <a:t>metódy je aktivovanie pôvodných vedomostí </a:t>
            </a:r>
            <a:r>
              <a:rPr lang="sk-SK" sz="1900" dirty="0" smtClean="0">
                <a:solidFill>
                  <a:schemeClr val="accent3"/>
                </a:solidFill>
              </a:rPr>
              <a:t>žiakov</a:t>
            </a:r>
            <a:r>
              <a:rPr lang="sk-SK" sz="1900" dirty="0">
                <a:solidFill>
                  <a:schemeClr val="accent3"/>
                </a:solidFill>
              </a:rPr>
              <a:t>.</a:t>
            </a:r>
          </a:p>
          <a:p>
            <a:pPr algn="just"/>
            <a:r>
              <a:rPr lang="sk-SK" sz="1900" b="1" i="1" u="sng" dirty="0">
                <a:solidFill>
                  <a:schemeClr val="accent3"/>
                </a:solidFill>
              </a:rPr>
              <a:t>Postup pri rotujúcom prehľade:</a:t>
            </a:r>
            <a:endParaRPr lang="sk-SK" sz="1900" b="1" u="sng" dirty="0">
              <a:solidFill>
                <a:schemeClr val="accent3"/>
              </a:solidFill>
            </a:endParaRPr>
          </a:p>
          <a:p>
            <a:pPr algn="just"/>
            <a:r>
              <a:rPr lang="sk-SK" sz="1900" dirty="0">
                <a:solidFill>
                  <a:schemeClr val="accent3"/>
                </a:solidFill>
              </a:rPr>
              <a:t>Na veľké papiere napíšeme otázky alebo úlohy </a:t>
            </a:r>
            <a:r>
              <a:rPr lang="sk-SK" sz="1900" dirty="0" smtClean="0">
                <a:solidFill>
                  <a:schemeClr val="accent3"/>
                </a:solidFill>
              </a:rPr>
              <a:t>(</a:t>
            </a:r>
            <a:r>
              <a:rPr lang="sk-SK" sz="1900" dirty="0">
                <a:solidFill>
                  <a:schemeClr val="accent3"/>
                </a:solidFill>
              </a:rPr>
              <a:t>na jednom papieri je jedna otázka).</a:t>
            </a:r>
          </a:p>
          <a:p>
            <a:pPr algn="just"/>
            <a:r>
              <a:rPr lang="sk-SK" sz="1900" dirty="0">
                <a:solidFill>
                  <a:schemeClr val="accent3"/>
                </a:solidFill>
              </a:rPr>
              <a:t>Žiakov rozdelíme do skupín (toľko skupín, koľko máme pripravených otázok na veľkých papieroch).</a:t>
            </a:r>
          </a:p>
          <a:p>
            <a:pPr algn="just"/>
            <a:r>
              <a:rPr lang="sk-SK" sz="1900" dirty="0">
                <a:solidFill>
                  <a:schemeClr val="accent3"/>
                </a:solidFill>
              </a:rPr>
              <a:t>Každá skupina má pridelenú otázku alebo </a:t>
            </a:r>
            <a:r>
              <a:rPr lang="sk-SK" sz="1900" dirty="0" smtClean="0">
                <a:solidFill>
                  <a:schemeClr val="accent3"/>
                </a:solidFill>
              </a:rPr>
              <a:t>úlohu. Počas </a:t>
            </a:r>
            <a:r>
              <a:rPr lang="sk-SK" sz="1900" dirty="0">
                <a:solidFill>
                  <a:schemeClr val="accent3"/>
                </a:solidFill>
              </a:rPr>
              <a:t>niekoľkých minút spoločne diskutujú o otázke a napíšu výsledky diskusie na veľký papier.</a:t>
            </a:r>
          </a:p>
          <a:p>
            <a:pPr algn="just"/>
            <a:r>
              <a:rPr lang="sk-SK" sz="1900" dirty="0">
                <a:solidFill>
                  <a:schemeClr val="accent3"/>
                </a:solidFill>
              </a:rPr>
              <a:t>Na znamenie sa jednotlivé skupiny premiestnia k ďalšiemu </a:t>
            </a:r>
            <a:r>
              <a:rPr lang="sk-SK" sz="1900" dirty="0" smtClean="0">
                <a:solidFill>
                  <a:schemeClr val="accent3"/>
                </a:solidFill>
              </a:rPr>
              <a:t>papieru</a:t>
            </a:r>
            <a:r>
              <a:rPr lang="sk-SK" sz="1900" dirty="0">
                <a:solidFill>
                  <a:schemeClr val="accent3"/>
                </a:solidFill>
              </a:rPr>
              <a:t>, prečítajú si nielen otázku, ale aj informáciu, ktorú tam napísala predchádzajúca skupina. Opäť diskutujú už nielen o otázke, ale aj o informáciách napísaných inou skupinou žiakov a nakoniec pridajú svoje vlastné informácie alebo poznámky.</a:t>
            </a:r>
          </a:p>
          <a:p>
            <a:pPr algn="just"/>
            <a:r>
              <a:rPr lang="sk-SK" sz="1900" dirty="0">
                <a:solidFill>
                  <a:schemeClr val="accent3"/>
                </a:solidFill>
              </a:rPr>
              <a:t>Žiaci na znamenie učiteľa menia pozície a striedajú sa dovtedy, kým sa skupiny nevrátia k svojim pôvodným papierom.</a:t>
            </a:r>
          </a:p>
          <a:p>
            <a:pPr algn="just"/>
            <a:endParaRPr lang="sk-SK" dirty="0"/>
          </a:p>
        </p:txBody>
      </p:sp>
    </p:spTree>
    <p:extLst>
      <p:ext uri="{BB962C8B-B14F-4D97-AF65-F5344CB8AC3E}">
        <p14:creationId xmlns:p14="http://schemas.microsoft.com/office/powerpoint/2010/main" val="2239423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Úlohy pre skupiny:</a:t>
            </a:r>
            <a:r>
              <a:rPr lang="sk-SK" dirty="0" smtClean="0"/>
              <a:t/>
            </a:r>
            <a:br>
              <a:rPr lang="sk-SK" dirty="0" smtClean="0"/>
            </a:br>
            <a:endParaRPr lang="sk-SK" dirty="0"/>
          </a:p>
        </p:txBody>
      </p:sp>
      <p:sp>
        <p:nvSpPr>
          <p:cNvPr id="3" name="Obdĺžnik 2"/>
          <p:cNvSpPr/>
          <p:nvPr/>
        </p:nvSpPr>
        <p:spPr>
          <a:xfrm>
            <a:off x="2592923" y="2028617"/>
            <a:ext cx="7220777" cy="3447098"/>
          </a:xfrm>
          <a:prstGeom prst="rect">
            <a:avLst/>
          </a:prstGeom>
        </p:spPr>
        <p:txBody>
          <a:bodyPr wrap="square">
            <a:spAutoFit/>
          </a:bodyPr>
          <a:lstStyle/>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1. detstvo </a:t>
            </a:r>
            <a:r>
              <a:rPr lang="sk-SK" sz="2400" b="1" dirty="0">
                <a:solidFill>
                  <a:srgbClr val="0070C0"/>
                </a:solidFill>
                <a:ea typeface="Times New Roman" panose="02020603050405020304" pitchFamily="18" charset="0"/>
                <a:cs typeface="Times New Roman" panose="02020603050405020304" pitchFamily="18" charset="0"/>
              </a:rPr>
              <a:t>Ľudovíta Štúra,</a:t>
            </a:r>
            <a:endParaRPr lang="sk-SK" sz="2000" b="1" dirty="0">
              <a:solidFill>
                <a:srgbClr val="0070C0"/>
              </a:solidFill>
              <a:ea typeface="Calibri" panose="020F0502020204030204" pitchFamily="34" charset="0"/>
              <a:cs typeface="Times New Roman" panose="02020603050405020304" pitchFamily="18" charset="0"/>
            </a:endParaRPr>
          </a:p>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2. </a:t>
            </a:r>
            <a:r>
              <a:rPr lang="sk-SK" sz="2400" b="1" dirty="0">
                <a:solidFill>
                  <a:srgbClr val="0070C0"/>
                </a:solidFill>
                <a:ea typeface="Times New Roman" panose="02020603050405020304" pitchFamily="18" charset="0"/>
                <a:cs typeface="Times New Roman" panose="02020603050405020304" pitchFamily="18" charset="0"/>
              </a:rPr>
              <a:t>štúdium Ľudovíta Štúra,</a:t>
            </a:r>
            <a:endParaRPr lang="sk-SK" sz="2000" b="1" dirty="0">
              <a:solidFill>
                <a:srgbClr val="0070C0"/>
              </a:solidFill>
              <a:ea typeface="Calibri" panose="020F0502020204030204" pitchFamily="34" charset="0"/>
              <a:cs typeface="Times New Roman" panose="02020603050405020304" pitchFamily="18" charset="0"/>
            </a:endParaRPr>
          </a:p>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3.  </a:t>
            </a:r>
            <a:r>
              <a:rPr lang="sk-SK" sz="2400" b="1" dirty="0">
                <a:solidFill>
                  <a:srgbClr val="0070C0"/>
                </a:solidFill>
                <a:ea typeface="Times New Roman" panose="02020603050405020304" pitchFamily="18" charset="0"/>
                <a:cs typeface="Times New Roman" panose="02020603050405020304" pitchFamily="18" charset="0"/>
              </a:rPr>
              <a:t>život a práca Ľudovíta Štúra,</a:t>
            </a:r>
            <a:endParaRPr lang="sk-SK" sz="2000" b="1" dirty="0">
              <a:solidFill>
                <a:srgbClr val="0070C0"/>
              </a:solidFill>
              <a:ea typeface="Calibri" panose="020F0502020204030204" pitchFamily="34" charset="0"/>
              <a:cs typeface="Times New Roman" panose="02020603050405020304" pitchFamily="18" charset="0"/>
            </a:endParaRPr>
          </a:p>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4. </a:t>
            </a:r>
            <a:r>
              <a:rPr lang="sk-SK" sz="2400" b="1" dirty="0">
                <a:solidFill>
                  <a:srgbClr val="0070C0"/>
                </a:solidFill>
                <a:ea typeface="Times New Roman" panose="02020603050405020304" pitchFamily="18" charset="0"/>
                <a:cs typeface="Times New Roman" panose="02020603050405020304" pitchFamily="18" charset="0"/>
              </a:rPr>
              <a:t>tvorba Ľudovíta Štúra,</a:t>
            </a:r>
            <a:endParaRPr lang="sk-SK" sz="2000" b="1" dirty="0">
              <a:solidFill>
                <a:srgbClr val="0070C0"/>
              </a:solidFill>
              <a:ea typeface="Calibri" panose="020F0502020204030204" pitchFamily="34" charset="0"/>
              <a:cs typeface="Times New Roman" panose="02020603050405020304" pitchFamily="18" charset="0"/>
            </a:endParaRPr>
          </a:p>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5. </a:t>
            </a:r>
            <a:r>
              <a:rPr lang="sk-SK" sz="2400" b="1" dirty="0">
                <a:solidFill>
                  <a:srgbClr val="0070C0"/>
                </a:solidFill>
                <a:ea typeface="Times New Roman" panose="02020603050405020304" pitchFamily="18" charset="0"/>
                <a:cs typeface="Times New Roman" panose="02020603050405020304" pitchFamily="18" charset="0"/>
              </a:rPr>
              <a:t>súkromný život Ľudovíta Štúra,</a:t>
            </a:r>
            <a:endParaRPr lang="sk-SK" sz="2000" b="1" dirty="0">
              <a:solidFill>
                <a:srgbClr val="0070C0"/>
              </a:solidFill>
              <a:ea typeface="Calibri" panose="020F0502020204030204" pitchFamily="34" charset="0"/>
              <a:cs typeface="Times New Roman" panose="02020603050405020304" pitchFamily="18" charset="0"/>
            </a:endParaRPr>
          </a:p>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6. charakteristika </a:t>
            </a:r>
            <a:r>
              <a:rPr lang="sk-SK" sz="2400" b="1" dirty="0">
                <a:solidFill>
                  <a:srgbClr val="0070C0"/>
                </a:solidFill>
                <a:ea typeface="Times New Roman" panose="02020603050405020304" pitchFamily="18" charset="0"/>
                <a:cs typeface="Times New Roman" panose="02020603050405020304" pitchFamily="18" charset="0"/>
              </a:rPr>
              <a:t>štúrovčiny a rok 1843,</a:t>
            </a:r>
            <a:endParaRPr lang="sk-SK" sz="2000" b="1" dirty="0">
              <a:solidFill>
                <a:srgbClr val="0070C0"/>
              </a:solidFill>
              <a:ea typeface="Calibri" panose="020F0502020204030204" pitchFamily="34" charset="0"/>
              <a:cs typeface="Times New Roman" panose="02020603050405020304" pitchFamily="18" charset="0"/>
            </a:endParaRPr>
          </a:p>
          <a:p>
            <a:pPr algn="just">
              <a:spcAft>
                <a:spcPts val="1000"/>
              </a:spcAft>
            </a:pPr>
            <a:r>
              <a:rPr lang="sk-SK" sz="2400" b="1" dirty="0" smtClean="0">
                <a:solidFill>
                  <a:srgbClr val="0070C0"/>
                </a:solidFill>
                <a:ea typeface="Times New Roman" panose="02020603050405020304" pitchFamily="18" charset="0"/>
                <a:cs typeface="Times New Roman" panose="02020603050405020304" pitchFamily="18" charset="0"/>
              </a:rPr>
              <a:t>7. charakteristika </a:t>
            </a:r>
            <a:r>
              <a:rPr lang="sk-SK" sz="2400" b="1" dirty="0">
                <a:solidFill>
                  <a:srgbClr val="0070C0"/>
                </a:solidFill>
                <a:ea typeface="Times New Roman" panose="02020603050405020304" pitchFamily="18" charset="0"/>
                <a:cs typeface="Times New Roman" panose="02020603050405020304" pitchFamily="18" charset="0"/>
              </a:rPr>
              <a:t>19. storočia a romantizmu</a:t>
            </a:r>
            <a:r>
              <a:rPr lang="sk-SK" b="1" dirty="0">
                <a:solidFill>
                  <a:srgbClr val="0070C0"/>
                </a:solidFill>
                <a:ea typeface="Times New Roman" panose="02020603050405020304" pitchFamily="18" charset="0"/>
                <a:cs typeface="Times New Roman" panose="02020603050405020304" pitchFamily="18" charset="0"/>
              </a:rPr>
              <a:t>.</a:t>
            </a:r>
            <a:endParaRPr lang="sk-SK" sz="1600" b="1" dirty="0">
              <a:solidFill>
                <a:srgbClr val="0070C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113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37138" y="148327"/>
            <a:ext cx="8911687" cy="1280890"/>
          </a:xfrm>
        </p:spPr>
        <p:txBody>
          <a:bodyPr/>
          <a:lstStyle/>
          <a:p>
            <a:r>
              <a:rPr lang="sk-SK" b="1" dirty="0" err="1" smtClean="0"/>
              <a:t>Webquest</a:t>
            </a:r>
            <a:endParaRPr lang="sk-SK" dirty="0"/>
          </a:p>
        </p:txBody>
      </p:sp>
      <p:sp>
        <p:nvSpPr>
          <p:cNvPr id="3" name="Zástupný symbol obsahu 2"/>
          <p:cNvSpPr>
            <a:spLocks noGrp="1"/>
          </p:cNvSpPr>
          <p:nvPr>
            <p:ph idx="1"/>
          </p:nvPr>
        </p:nvSpPr>
        <p:spPr>
          <a:xfrm>
            <a:off x="1828800" y="1030513"/>
            <a:ext cx="5863771" cy="6241143"/>
          </a:xfrm>
        </p:spPr>
        <p:txBody>
          <a:bodyPr>
            <a:normAutofit/>
          </a:bodyPr>
          <a:lstStyle/>
          <a:p>
            <a:pPr>
              <a:spcBef>
                <a:spcPts val="600"/>
              </a:spcBef>
              <a:buNone/>
              <a:defRPr/>
            </a:pPr>
            <a:r>
              <a:rPr lang="sk-SK" b="1" dirty="0">
                <a:solidFill>
                  <a:schemeClr val="accent3"/>
                </a:solidFill>
              </a:rPr>
              <a:t>Z určených internetových zdrojov si prečítajte</a:t>
            </a:r>
          </a:p>
          <a:p>
            <a:pPr>
              <a:spcBef>
                <a:spcPts val="600"/>
              </a:spcBef>
              <a:buNone/>
              <a:defRPr/>
            </a:pPr>
            <a:r>
              <a:rPr lang="sk-SK" b="1" dirty="0">
                <a:solidFill>
                  <a:schemeClr val="accent3"/>
                </a:solidFill>
              </a:rPr>
              <a:t>niekoľko textov  o Ľudovítovi Štúrovi a pokúste sa</a:t>
            </a:r>
          </a:p>
          <a:p>
            <a:pPr>
              <a:spcBef>
                <a:spcPts val="600"/>
              </a:spcBef>
              <a:buNone/>
              <a:defRPr/>
            </a:pPr>
            <a:r>
              <a:rPr lang="sk-SK" b="1" dirty="0">
                <a:solidFill>
                  <a:schemeClr val="accent3"/>
                </a:solidFill>
              </a:rPr>
              <a:t>pomenovať, čo vás na nich najväčšmi zaujalo.</a:t>
            </a:r>
          </a:p>
          <a:p>
            <a:pPr>
              <a:spcBef>
                <a:spcPts val="600"/>
              </a:spcBef>
              <a:buNone/>
              <a:defRPr/>
            </a:pPr>
            <a:endParaRPr lang="sk-SK" b="1" dirty="0">
              <a:solidFill>
                <a:schemeClr val="accent3"/>
              </a:solidFill>
            </a:endParaRPr>
          </a:p>
          <a:p>
            <a:pPr>
              <a:spcBef>
                <a:spcPts val="600"/>
              </a:spcBef>
              <a:buNone/>
              <a:defRPr/>
            </a:pPr>
            <a:r>
              <a:rPr lang="sk-SK" b="1" dirty="0">
                <a:solidFill>
                  <a:schemeClr val="accent3"/>
                </a:solidFill>
              </a:rPr>
              <a:t>Vyhľadajte si informácie o osobe Ľudovíta Štúra,</a:t>
            </a:r>
          </a:p>
          <a:p>
            <a:pPr>
              <a:spcBef>
                <a:spcPts val="600"/>
              </a:spcBef>
              <a:buNone/>
              <a:defRPr/>
            </a:pPr>
            <a:r>
              <a:rPr lang="sk-SK" b="1" dirty="0">
                <a:solidFill>
                  <a:schemeClr val="accent3"/>
                </a:solidFill>
              </a:rPr>
              <a:t>zamerajte sa na jeho tvorbu a aktívnu </a:t>
            </a:r>
            <a:r>
              <a:rPr lang="sk-SK" b="1" dirty="0" smtClean="0">
                <a:solidFill>
                  <a:schemeClr val="accent3"/>
                </a:solidFill>
              </a:rPr>
              <a:t>činnosť počas jeho </a:t>
            </a:r>
            <a:r>
              <a:rPr lang="sk-SK" b="1" dirty="0">
                <a:solidFill>
                  <a:schemeClr val="accent3"/>
                </a:solidFill>
              </a:rPr>
              <a:t>pôsobenia, zapamätajte </a:t>
            </a:r>
            <a:r>
              <a:rPr lang="sk-SK" b="1" dirty="0" smtClean="0">
                <a:solidFill>
                  <a:schemeClr val="accent3"/>
                </a:solidFill>
              </a:rPr>
              <a:t>si významné medzníky v jeho živote.</a:t>
            </a:r>
            <a:endParaRPr lang="sk-SK" b="1" dirty="0">
              <a:solidFill>
                <a:schemeClr val="accent3"/>
              </a:solidFill>
            </a:endParaRPr>
          </a:p>
          <a:p>
            <a:pPr>
              <a:spcBef>
                <a:spcPts val="600"/>
              </a:spcBef>
              <a:buNone/>
              <a:defRPr/>
            </a:pPr>
            <a:endParaRPr lang="sk-SK" b="1" dirty="0">
              <a:solidFill>
                <a:schemeClr val="accent3"/>
              </a:solidFill>
            </a:endParaRPr>
          </a:p>
          <a:p>
            <a:pPr>
              <a:lnSpc>
                <a:spcPct val="90000"/>
              </a:lnSpc>
              <a:buNone/>
              <a:defRPr/>
            </a:pPr>
            <a:r>
              <a:rPr lang="sk-SK" b="1" dirty="0">
                <a:solidFill>
                  <a:schemeClr val="accent3"/>
                </a:solidFill>
              </a:rPr>
              <a:t>Výstupy môžu mať formu:</a:t>
            </a:r>
          </a:p>
          <a:p>
            <a:pPr>
              <a:lnSpc>
                <a:spcPct val="90000"/>
              </a:lnSpc>
              <a:buFont typeface="Wingdings 2"/>
              <a:buChar char=""/>
              <a:defRPr/>
            </a:pPr>
            <a:r>
              <a:rPr lang="sk-SK" b="1" dirty="0" err="1" smtClean="0">
                <a:solidFill>
                  <a:schemeClr val="accent3"/>
                </a:solidFill>
              </a:rPr>
              <a:t>PowerPointovej</a:t>
            </a:r>
            <a:r>
              <a:rPr lang="sk-SK" b="1" dirty="0" smtClean="0">
                <a:solidFill>
                  <a:schemeClr val="accent3"/>
                </a:solidFill>
              </a:rPr>
              <a:t> </a:t>
            </a:r>
            <a:r>
              <a:rPr lang="sk-SK" b="1" dirty="0">
                <a:solidFill>
                  <a:schemeClr val="accent3"/>
                </a:solidFill>
              </a:rPr>
              <a:t>prezentácie s  využitím textových a obrázkových zdrojov</a:t>
            </a:r>
          </a:p>
          <a:p>
            <a:pPr>
              <a:lnSpc>
                <a:spcPct val="90000"/>
              </a:lnSpc>
              <a:buFont typeface="Wingdings 2"/>
              <a:buChar char=""/>
              <a:defRPr/>
            </a:pPr>
            <a:r>
              <a:rPr lang="sk-SK" b="1" dirty="0">
                <a:solidFill>
                  <a:schemeClr val="accent3"/>
                </a:solidFill>
              </a:rPr>
              <a:t>súvislého, kompaktného textu v MS Worde</a:t>
            </a:r>
          </a:p>
          <a:p>
            <a:endParaRPr lang="sk-SK" sz="1400" dirty="0"/>
          </a:p>
        </p:txBody>
      </p:sp>
      <p:sp>
        <p:nvSpPr>
          <p:cNvPr id="4" name="BlokTextu 3"/>
          <p:cNvSpPr txBox="1"/>
          <p:nvPr/>
        </p:nvSpPr>
        <p:spPr>
          <a:xfrm>
            <a:off x="8144138" y="1280889"/>
            <a:ext cx="3817257" cy="5386090"/>
          </a:xfrm>
          <a:prstGeom prst="rect">
            <a:avLst/>
          </a:prstGeom>
          <a:noFill/>
        </p:spPr>
        <p:txBody>
          <a:bodyPr wrap="square" rtlCol="0">
            <a:spAutoFit/>
          </a:bodyPr>
          <a:lstStyle/>
          <a:p>
            <a:pPr fontAlgn="auto">
              <a:spcAft>
                <a:spcPts val="0"/>
              </a:spcAft>
              <a:buFont typeface="Wingdings 2" panose="05020102010507070707" pitchFamily="18" charset="2"/>
              <a:buNone/>
              <a:defRPr/>
            </a:pPr>
            <a:r>
              <a:rPr lang="sk-SK" b="1" u="sng" dirty="0">
                <a:solidFill>
                  <a:schemeClr val="accent3"/>
                </a:solidFill>
              </a:rPr>
              <a:t>Zdroje</a:t>
            </a:r>
          </a:p>
          <a:p>
            <a:pPr fontAlgn="auto">
              <a:spcAft>
                <a:spcPts val="0"/>
              </a:spcAft>
              <a:buFont typeface="Wingdings 2"/>
              <a:buChar char=""/>
              <a:defRPr/>
            </a:pPr>
            <a:endParaRPr lang="sk-SK" sz="600" dirty="0"/>
          </a:p>
          <a:p>
            <a:pPr fontAlgn="auto">
              <a:spcAft>
                <a:spcPts val="0"/>
              </a:spcAft>
              <a:buFont typeface="Wingdings 2"/>
              <a:buChar char=""/>
              <a:defRPr/>
            </a:pPr>
            <a:r>
              <a:rPr lang="sk-SK" sz="1400" dirty="0"/>
              <a:t>Múzeum Ľudovíta Štúra v Modre</a:t>
            </a:r>
          </a:p>
          <a:p>
            <a:pPr fontAlgn="auto">
              <a:spcAft>
                <a:spcPts val="0"/>
              </a:spcAft>
              <a:buFont typeface="Wingdings 2"/>
              <a:buNone/>
              <a:defRPr/>
            </a:pPr>
            <a:r>
              <a:rPr lang="sk-SK" sz="1400" dirty="0">
                <a:hlinkClick r:id="rId2"/>
              </a:rPr>
              <a:t>http://www.muzeum.sk/?obj=muzeum&amp;ix=mls</a:t>
            </a:r>
            <a:endParaRPr lang="sk-SK" sz="1400" dirty="0"/>
          </a:p>
          <a:p>
            <a:pPr fontAlgn="auto">
              <a:spcAft>
                <a:spcPts val="0"/>
              </a:spcAft>
              <a:buFont typeface="Wingdings 2"/>
              <a:buChar char=""/>
              <a:defRPr/>
            </a:pPr>
            <a:r>
              <a:rPr lang="sk-SK" sz="1400" dirty="0"/>
              <a:t>Osobnosti, ich život a dielo</a:t>
            </a:r>
          </a:p>
          <a:p>
            <a:pPr fontAlgn="auto">
              <a:spcAft>
                <a:spcPts val="0"/>
              </a:spcAft>
              <a:buFont typeface="Wingdings 2"/>
              <a:buNone/>
              <a:defRPr/>
            </a:pPr>
            <a:r>
              <a:rPr lang="sk-SK" sz="1400" dirty="0">
                <a:hlinkClick r:id="rId3"/>
              </a:rPr>
              <a:t>http://www.osobnosti.sk/index.php?os=zivotopis&amp;ID=1759</a:t>
            </a:r>
            <a:endParaRPr lang="sk-SK" sz="1400" dirty="0"/>
          </a:p>
          <a:p>
            <a:pPr fontAlgn="auto">
              <a:spcAft>
                <a:spcPts val="0"/>
              </a:spcAft>
              <a:buFont typeface="Wingdings 2"/>
              <a:buChar char=""/>
              <a:defRPr/>
            </a:pPr>
            <a:r>
              <a:rPr lang="sk-SK" sz="1400" dirty="0"/>
              <a:t>Zlatý fond Sme</a:t>
            </a:r>
          </a:p>
          <a:p>
            <a:pPr fontAlgn="auto">
              <a:spcAft>
                <a:spcPts val="0"/>
              </a:spcAft>
              <a:buFont typeface="Wingdings 2"/>
              <a:buNone/>
              <a:defRPr/>
            </a:pPr>
            <a:r>
              <a:rPr lang="sk-SK" sz="1400" dirty="0">
                <a:hlinkClick r:id="rId4"/>
              </a:rPr>
              <a:t>http://zlatyfond.sme.sk/autor/53/Ludovit-Stur/</a:t>
            </a:r>
            <a:endParaRPr lang="sk-SK" sz="1400" dirty="0"/>
          </a:p>
          <a:p>
            <a:pPr fontAlgn="auto">
              <a:spcAft>
                <a:spcPts val="0"/>
              </a:spcAft>
              <a:buFont typeface="Wingdings 2"/>
              <a:buChar char=""/>
              <a:defRPr/>
            </a:pPr>
            <a:r>
              <a:rPr lang="sk-SK" sz="1400" dirty="0"/>
              <a:t>Zaujímavosti, život a dielo Ľudovíta Štúra</a:t>
            </a:r>
          </a:p>
          <a:p>
            <a:pPr fontAlgn="auto">
              <a:spcAft>
                <a:spcPts val="0"/>
              </a:spcAft>
              <a:buFont typeface="Wingdings 2"/>
              <a:buNone/>
              <a:defRPr/>
            </a:pPr>
            <a:r>
              <a:rPr lang="sk-SK" sz="1400" dirty="0">
                <a:hlinkClick r:id="rId5"/>
              </a:rPr>
              <a:t>http://www.ludovitstur.estranky.sk/clanky/basnik.html</a:t>
            </a:r>
            <a:endParaRPr lang="sk-SK" sz="1400" dirty="0"/>
          </a:p>
          <a:p>
            <a:pPr fontAlgn="auto">
              <a:spcAft>
                <a:spcPts val="0"/>
              </a:spcAft>
              <a:buFont typeface="Wingdings 2"/>
              <a:buChar char=""/>
              <a:defRPr/>
            </a:pPr>
            <a:r>
              <a:rPr lang="sk-SK" sz="1400" dirty="0"/>
              <a:t>Osobnosti Slovenska </a:t>
            </a:r>
          </a:p>
          <a:p>
            <a:pPr fontAlgn="auto">
              <a:spcAft>
                <a:spcPts val="0"/>
              </a:spcAft>
              <a:buFont typeface="Wingdings 2"/>
              <a:buNone/>
              <a:defRPr/>
            </a:pPr>
            <a:r>
              <a:rPr lang="sk-SK" sz="1400" dirty="0">
                <a:hlinkClick r:id="rId6"/>
              </a:rPr>
              <a:t>http://osobnosti-slovenska.webgarden.cz/ludovit-stur-otec-slovenciny/ludovit-stur-2.html</a:t>
            </a:r>
            <a:endParaRPr lang="sk-SK" sz="1400" dirty="0"/>
          </a:p>
          <a:p>
            <a:pPr fontAlgn="auto">
              <a:spcAft>
                <a:spcPts val="0"/>
              </a:spcAft>
              <a:buFont typeface="Wingdings 2"/>
              <a:buChar char=""/>
              <a:defRPr/>
            </a:pPr>
            <a:r>
              <a:rPr lang="sk-SK" sz="1400" dirty="0"/>
              <a:t>Hymna SR spojená s osobou Ľudovíta Štúra</a:t>
            </a:r>
          </a:p>
          <a:p>
            <a:pPr fontAlgn="auto">
              <a:spcAft>
                <a:spcPts val="0"/>
              </a:spcAft>
              <a:buFont typeface="Wingdings 2"/>
              <a:buNone/>
              <a:defRPr/>
            </a:pPr>
            <a:r>
              <a:rPr lang="sk-SK" sz="1400" dirty="0">
                <a:hlinkClick r:id="rId7"/>
              </a:rPr>
              <a:t>http://www.mojevideo.sk/video/6b89/ludovit_stur.html</a:t>
            </a:r>
            <a:endParaRPr lang="sk-SK" sz="1400" dirty="0"/>
          </a:p>
          <a:p>
            <a:pPr fontAlgn="auto">
              <a:spcAft>
                <a:spcPts val="0"/>
              </a:spcAft>
              <a:buFont typeface="Wingdings 2"/>
              <a:buChar char=""/>
              <a:defRPr/>
            </a:pPr>
            <a:r>
              <a:rPr lang="sk-SK" sz="1400" dirty="0"/>
              <a:t>Rodokmeň Ľ. Štúra, jeho život  a  básnická tvorba</a:t>
            </a:r>
          </a:p>
          <a:p>
            <a:pPr fontAlgn="auto">
              <a:spcAft>
                <a:spcPts val="0"/>
              </a:spcAft>
              <a:buFont typeface="Wingdings 2"/>
              <a:buNone/>
              <a:defRPr/>
            </a:pPr>
            <a:r>
              <a:rPr lang="sk-SK" sz="1400" dirty="0">
                <a:hlinkClick r:id="rId8"/>
              </a:rPr>
              <a:t>http://www.stur.sk/</a:t>
            </a:r>
            <a:endParaRPr lang="sk-SK" sz="1400" dirty="0"/>
          </a:p>
        </p:txBody>
      </p:sp>
      <p:pic>
        <p:nvPicPr>
          <p:cNvPr id="5" name="Obrázok 4"/>
          <p:cNvPicPr>
            <a:picLocks noChangeAspect="1"/>
          </p:cNvPicPr>
          <p:nvPr/>
        </p:nvPicPr>
        <p:blipFill>
          <a:blip r:embed="rId9"/>
          <a:stretch>
            <a:fillRect/>
          </a:stretch>
        </p:blipFill>
        <p:spPr>
          <a:xfrm>
            <a:off x="9486710" y="16331"/>
            <a:ext cx="2139233" cy="1544882"/>
          </a:xfrm>
          <a:prstGeom prst="rect">
            <a:avLst/>
          </a:prstGeom>
        </p:spPr>
      </p:pic>
    </p:spTree>
    <p:extLst>
      <p:ext uri="{BB962C8B-B14F-4D97-AF65-F5344CB8AC3E}">
        <p14:creationId xmlns:p14="http://schemas.microsoft.com/office/powerpoint/2010/main" val="470924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269" y="435671"/>
            <a:ext cx="9632269" cy="1280890"/>
          </a:xfrm>
        </p:spPr>
        <p:txBody>
          <a:bodyPr>
            <a:normAutofit fontScale="90000"/>
          </a:bodyPr>
          <a:lstStyle/>
          <a:p>
            <a:r>
              <a:rPr lang="sk-SK" b="1" dirty="0" smtClean="0"/>
              <a:t>           Zhlukovanie</a:t>
            </a:r>
            <a:br>
              <a:rPr lang="sk-SK" b="1" dirty="0" smtClean="0"/>
            </a:br>
            <a:r>
              <a:rPr lang="sk-SK" b="1" dirty="0" smtClean="0"/>
              <a:t/>
            </a:r>
            <a:br>
              <a:rPr lang="sk-SK" b="1" dirty="0" smtClean="0"/>
            </a:br>
            <a:r>
              <a:rPr lang="sk-SK" sz="2200" b="1" dirty="0" err="1" smtClean="0"/>
              <a:t>Zhlukovanie</a:t>
            </a:r>
            <a:r>
              <a:rPr lang="sk-SK" sz="2200" b="1" dirty="0" smtClean="0"/>
              <a:t>  </a:t>
            </a:r>
            <a:r>
              <a:rPr lang="sk-SK" sz="2200" b="1" dirty="0"/>
              <a:t>je učebná stratégia, ktorá povzbudzuje žiakov voľne a otvorene rozmýšľať o určitej </a:t>
            </a:r>
            <a:r>
              <a:rPr lang="sk-SK" sz="2200" b="1" dirty="0" smtClean="0"/>
              <a:t>téme. Zhlukovanie </a:t>
            </a:r>
            <a:r>
              <a:rPr lang="sk-SK" sz="2200" b="1" dirty="0"/>
              <a:t>znamená aj sieťovanie alebo mapovanie</a:t>
            </a:r>
            <a:r>
              <a:rPr lang="sk-SK" sz="2200" b="1" dirty="0" smtClean="0"/>
              <a:t>.</a:t>
            </a:r>
            <a:r>
              <a:rPr lang="sk-SK" sz="2000" b="1" dirty="0"/>
              <a:t> Často zhlukovanie využívam ako prostriedok zhrnutia prebratého učiva /po zhrnutí tematického celku/, na aktiváciu predchádzajúcich poznatkov /čo o danej téme už </a:t>
            </a:r>
            <a:r>
              <a:rPr lang="sk-SK" sz="2000" b="1" dirty="0" smtClean="0"/>
              <a:t>vieme/ alebo </a:t>
            </a:r>
            <a:r>
              <a:rPr lang="sk-SK" sz="2000" b="1" dirty="0"/>
              <a:t>ako prostriedok rozširovania slovnej zásoby.</a:t>
            </a:r>
            <a:r>
              <a:rPr lang="sk-SK" sz="2200" b="1" dirty="0"/>
              <a:t/>
            </a:r>
            <a:br>
              <a:rPr lang="sk-SK" sz="2200" b="1" dirty="0"/>
            </a:br>
            <a:endParaRPr lang="sk-SK" b="1" dirty="0"/>
          </a:p>
        </p:txBody>
      </p:sp>
      <p:sp>
        <p:nvSpPr>
          <p:cNvPr id="3" name="Zástupný symbol obsahu 2"/>
          <p:cNvSpPr>
            <a:spLocks noGrp="1"/>
          </p:cNvSpPr>
          <p:nvPr>
            <p:ph idx="1"/>
          </p:nvPr>
        </p:nvSpPr>
        <p:spPr>
          <a:xfrm>
            <a:off x="1631269" y="3080378"/>
            <a:ext cx="8915400" cy="3777622"/>
          </a:xfrm>
        </p:spPr>
        <p:txBody>
          <a:bodyPr>
            <a:noAutofit/>
          </a:bodyPr>
          <a:lstStyle/>
          <a:p>
            <a:r>
              <a:rPr lang="sk-SK" b="1" dirty="0">
                <a:solidFill>
                  <a:schemeClr val="accent3"/>
                </a:solidFill>
              </a:rPr>
              <a:t>Postup pri zhlukovaní:</a:t>
            </a:r>
          </a:p>
          <a:p>
            <a:r>
              <a:rPr lang="sk-SK" b="1" dirty="0">
                <a:solidFill>
                  <a:schemeClr val="accent3"/>
                </a:solidFill>
              </a:rPr>
              <a:t>Do stredu čistého papiera, tabule alebo fólie napíšeme kľúčové slovo, ktoré zakrúžkujeme.</a:t>
            </a:r>
          </a:p>
          <a:p>
            <a:r>
              <a:rPr lang="sk-SK" b="1" dirty="0">
                <a:solidFill>
                  <a:schemeClr val="accent3"/>
                </a:solidFill>
              </a:rPr>
              <a:t>Okolo kľúčového slova zapisujeme všetky asociácie, ktoré nás napadnú. Všetky napísané slová zakrúžkujeme. Dôležité je túto činnosť nehodnotiť; nech žiaci značia a zapisujú všetko, čo ich napadne.</a:t>
            </a:r>
          </a:p>
          <a:p>
            <a:r>
              <a:rPr lang="sk-SK" b="1" dirty="0">
                <a:solidFill>
                  <a:schemeClr val="accent3"/>
                </a:solidFill>
              </a:rPr>
              <a:t>Vymedzíme si určitý čas na zapisovanie asociácií.</a:t>
            </a:r>
          </a:p>
          <a:p>
            <a:r>
              <a:rPr lang="sk-SK" b="1" dirty="0">
                <a:solidFill>
                  <a:schemeClr val="accent3"/>
                </a:solidFill>
              </a:rPr>
              <a:t>Slová, ktoré spolu súvisia, pospájame čiarami.</a:t>
            </a:r>
          </a:p>
          <a:p>
            <a:r>
              <a:rPr lang="sk-SK" b="1" dirty="0">
                <a:solidFill>
                  <a:schemeClr val="accent3"/>
                </a:solidFill>
              </a:rPr>
              <a:t>Vytvorí sa nám prehľadný obrazec, kde jasne vidíme súvislosti medzi jednotlivými slovami.</a:t>
            </a:r>
          </a:p>
        </p:txBody>
      </p:sp>
    </p:spTree>
    <p:extLst>
      <p:ext uri="{BB962C8B-B14F-4D97-AF65-F5344CB8AC3E}">
        <p14:creationId xmlns:p14="http://schemas.microsoft.com/office/powerpoint/2010/main" val="213717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sp>
        <p:nvSpPr>
          <p:cNvPr id="3" name="Zástupný symbol obsahu 2"/>
          <p:cNvSpPr>
            <a:spLocks noGrp="1"/>
          </p:cNvSpPr>
          <p:nvPr>
            <p:ph idx="1"/>
          </p:nvPr>
        </p:nvSpPr>
        <p:spPr/>
        <p:txBody>
          <a:bodyPr/>
          <a:lstStyle/>
          <a:p>
            <a:endParaRPr lang="sk-SK" dirty="0"/>
          </a:p>
        </p:txBody>
      </p:sp>
      <p:sp>
        <p:nvSpPr>
          <p:cNvPr id="4" name="Ovál 3"/>
          <p:cNvSpPr/>
          <p:nvPr/>
        </p:nvSpPr>
        <p:spPr>
          <a:xfrm>
            <a:off x="5660571" y="2975429"/>
            <a:ext cx="1901372" cy="624114"/>
          </a:xfrm>
          <a:prstGeom prst="ellipse">
            <a:avLst/>
          </a:prstGeom>
          <a:solidFill>
            <a:srgbClr val="66FFF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sk-SK" b="1" dirty="0" smtClean="0">
                <a:solidFill>
                  <a:schemeClr val="tx1"/>
                </a:solidFill>
              </a:rPr>
              <a:t>ĽUDOVÍT ŠTÚR</a:t>
            </a:r>
            <a:endParaRPr lang="sk-SK" b="1" dirty="0">
              <a:solidFill>
                <a:schemeClr val="tx1"/>
              </a:solidFill>
            </a:endParaRPr>
          </a:p>
        </p:txBody>
      </p:sp>
      <p:sp>
        <p:nvSpPr>
          <p:cNvPr id="5" name="Ovál 4"/>
          <p:cNvSpPr/>
          <p:nvPr/>
        </p:nvSpPr>
        <p:spPr>
          <a:xfrm>
            <a:off x="7808686" y="2307772"/>
            <a:ext cx="2295298" cy="6676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k-SK" dirty="0" smtClean="0"/>
              <a:t>jazykovedec</a:t>
            </a:r>
            <a:endParaRPr lang="sk-SK" dirty="0"/>
          </a:p>
        </p:txBody>
      </p:sp>
      <p:sp>
        <p:nvSpPr>
          <p:cNvPr id="6" name="Ovál 5"/>
          <p:cNvSpPr/>
          <p:nvPr/>
        </p:nvSpPr>
        <p:spPr>
          <a:xfrm>
            <a:off x="7866743" y="3396343"/>
            <a:ext cx="2249713" cy="7402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k-SK" dirty="0" smtClean="0"/>
              <a:t>spisovná slovenčina</a:t>
            </a:r>
            <a:endParaRPr lang="sk-SK" dirty="0"/>
          </a:p>
        </p:txBody>
      </p:sp>
      <p:sp>
        <p:nvSpPr>
          <p:cNvPr id="7" name="Ovál 6"/>
          <p:cNvSpPr/>
          <p:nvPr/>
        </p:nvSpPr>
        <p:spPr>
          <a:xfrm>
            <a:off x="5222465" y="4109043"/>
            <a:ext cx="2960914" cy="6241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k-SK" dirty="0" smtClean="0"/>
              <a:t>kodifikácia</a:t>
            </a:r>
            <a:endParaRPr lang="sk-SK" dirty="0"/>
          </a:p>
        </p:txBody>
      </p:sp>
      <p:sp>
        <p:nvSpPr>
          <p:cNvPr id="8" name="Ovál 7"/>
          <p:cNvSpPr/>
          <p:nvPr/>
        </p:nvSpPr>
        <p:spPr>
          <a:xfrm>
            <a:off x="2888343" y="3599542"/>
            <a:ext cx="2293257" cy="7692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k-SK" dirty="0" smtClean="0"/>
              <a:t>M. M. Hodža</a:t>
            </a:r>
            <a:endParaRPr lang="sk-SK" dirty="0"/>
          </a:p>
        </p:txBody>
      </p:sp>
      <p:sp>
        <p:nvSpPr>
          <p:cNvPr id="9" name="Ovál 8"/>
          <p:cNvSpPr/>
          <p:nvPr/>
        </p:nvSpPr>
        <p:spPr>
          <a:xfrm>
            <a:off x="3251200" y="1905000"/>
            <a:ext cx="1988457" cy="10704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k-SK" dirty="0" smtClean="0"/>
              <a:t>J. M. Hurban</a:t>
            </a:r>
            <a:endParaRPr lang="sk-SK" dirty="0"/>
          </a:p>
        </p:txBody>
      </p:sp>
      <p:cxnSp>
        <p:nvCxnSpPr>
          <p:cNvPr id="11" name="Rovná spojnica 10"/>
          <p:cNvCxnSpPr>
            <a:stCxn id="9" idx="6"/>
            <a:endCxn id="4" idx="1"/>
          </p:cNvCxnSpPr>
          <p:nvPr/>
        </p:nvCxnSpPr>
        <p:spPr>
          <a:xfrm>
            <a:off x="5239657" y="2440215"/>
            <a:ext cx="699363" cy="626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ovná spojnica 12"/>
          <p:cNvCxnSpPr>
            <a:stCxn id="8" idx="7"/>
            <a:endCxn id="4" idx="3"/>
          </p:cNvCxnSpPr>
          <p:nvPr/>
        </p:nvCxnSpPr>
        <p:spPr>
          <a:xfrm flipV="1">
            <a:off x="4845760" y="3508144"/>
            <a:ext cx="1093260" cy="204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ovná spojnica 14"/>
          <p:cNvCxnSpPr>
            <a:stCxn id="4" idx="7"/>
            <a:endCxn id="5" idx="2"/>
          </p:cNvCxnSpPr>
          <p:nvPr/>
        </p:nvCxnSpPr>
        <p:spPr>
          <a:xfrm flipV="1">
            <a:off x="7283494" y="2641601"/>
            <a:ext cx="525192" cy="425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ovná spojnica 16"/>
          <p:cNvCxnSpPr>
            <a:stCxn id="4" idx="5"/>
            <a:endCxn id="6" idx="2"/>
          </p:cNvCxnSpPr>
          <p:nvPr/>
        </p:nvCxnSpPr>
        <p:spPr>
          <a:xfrm>
            <a:off x="7283494" y="3508144"/>
            <a:ext cx="583249" cy="258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ovná spojnica 18"/>
          <p:cNvCxnSpPr>
            <a:stCxn id="4" idx="4"/>
          </p:cNvCxnSpPr>
          <p:nvPr/>
        </p:nvCxnSpPr>
        <p:spPr>
          <a:xfrm>
            <a:off x="6611257" y="3599543"/>
            <a:ext cx="70530" cy="502534"/>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ál 19"/>
          <p:cNvSpPr/>
          <p:nvPr/>
        </p:nvSpPr>
        <p:spPr>
          <a:xfrm>
            <a:off x="5868904" y="1592943"/>
            <a:ext cx="1939782" cy="6241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k-SK" dirty="0" smtClean="0"/>
              <a:t>A. Bernolák</a:t>
            </a:r>
            <a:endParaRPr lang="sk-SK" dirty="0"/>
          </a:p>
        </p:txBody>
      </p:sp>
      <p:cxnSp>
        <p:nvCxnSpPr>
          <p:cNvPr id="22" name="Rovná spojnica 21"/>
          <p:cNvCxnSpPr/>
          <p:nvPr/>
        </p:nvCxnSpPr>
        <p:spPr>
          <a:xfrm>
            <a:off x="6584131" y="2217057"/>
            <a:ext cx="237583" cy="758372"/>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ál 22"/>
          <p:cNvSpPr/>
          <p:nvPr/>
        </p:nvSpPr>
        <p:spPr>
          <a:xfrm>
            <a:off x="10218057" y="2975429"/>
            <a:ext cx="1286555" cy="4209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smtClean="0"/>
              <a:t>1843</a:t>
            </a:r>
            <a:endParaRPr lang="sk-SK" dirty="0"/>
          </a:p>
        </p:txBody>
      </p:sp>
      <p:sp>
        <p:nvSpPr>
          <p:cNvPr id="24" name="Ovál 23"/>
          <p:cNvSpPr/>
          <p:nvPr/>
        </p:nvSpPr>
        <p:spPr>
          <a:xfrm>
            <a:off x="10103984" y="4109043"/>
            <a:ext cx="1843314" cy="691601"/>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smtClean="0"/>
              <a:t>fonetický pravopis</a:t>
            </a:r>
            <a:endParaRPr lang="sk-SK" dirty="0"/>
          </a:p>
        </p:txBody>
      </p:sp>
      <p:sp>
        <p:nvSpPr>
          <p:cNvPr id="25" name="Ovál 24"/>
          <p:cNvSpPr/>
          <p:nvPr/>
        </p:nvSpPr>
        <p:spPr>
          <a:xfrm>
            <a:off x="8217267" y="5035266"/>
            <a:ext cx="2917371" cy="6241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a:t>s</a:t>
            </a:r>
            <a:r>
              <a:rPr lang="sk-SK" dirty="0" smtClean="0"/>
              <a:t>tredoslovenské nárečie</a:t>
            </a:r>
            <a:endParaRPr lang="sk-SK" dirty="0"/>
          </a:p>
        </p:txBody>
      </p:sp>
      <p:cxnSp>
        <p:nvCxnSpPr>
          <p:cNvPr id="27" name="Rovná spojnica 26"/>
          <p:cNvCxnSpPr>
            <a:endCxn id="23" idx="3"/>
          </p:cNvCxnSpPr>
          <p:nvPr/>
        </p:nvCxnSpPr>
        <p:spPr>
          <a:xfrm flipV="1">
            <a:off x="9884229" y="3334702"/>
            <a:ext cx="522240" cy="264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ovná spojnica 29"/>
          <p:cNvCxnSpPr/>
          <p:nvPr/>
        </p:nvCxnSpPr>
        <p:spPr>
          <a:xfrm>
            <a:off x="9675953" y="4005943"/>
            <a:ext cx="542103" cy="1922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Rovná spojnica 31"/>
          <p:cNvCxnSpPr>
            <a:stCxn id="6" idx="4"/>
          </p:cNvCxnSpPr>
          <p:nvPr/>
        </p:nvCxnSpPr>
        <p:spPr>
          <a:xfrm>
            <a:off x="8991600" y="4136571"/>
            <a:ext cx="457200" cy="827315"/>
          </a:xfrm>
          <a:prstGeom prst="line">
            <a:avLst/>
          </a:prstGeom>
        </p:spPr>
        <p:style>
          <a:lnRef idx="1">
            <a:schemeClr val="accent1"/>
          </a:lnRef>
          <a:fillRef idx="0">
            <a:schemeClr val="accent1"/>
          </a:fillRef>
          <a:effectRef idx="0">
            <a:schemeClr val="accent1"/>
          </a:effectRef>
          <a:fontRef idx="minor">
            <a:schemeClr val="tx1"/>
          </a:fontRef>
        </p:style>
      </p:cxnSp>
      <p:sp>
        <p:nvSpPr>
          <p:cNvPr id="48" name="Ovál 47"/>
          <p:cNvSpPr/>
          <p:nvPr/>
        </p:nvSpPr>
        <p:spPr>
          <a:xfrm>
            <a:off x="3033486" y="1055356"/>
            <a:ext cx="1582057" cy="42510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smtClean="0"/>
              <a:t>Hlboké</a:t>
            </a:r>
            <a:endParaRPr lang="sk-SK" dirty="0"/>
          </a:p>
        </p:txBody>
      </p:sp>
      <p:cxnSp>
        <p:nvCxnSpPr>
          <p:cNvPr id="50" name="Rovná spojnica 49"/>
          <p:cNvCxnSpPr>
            <a:endCxn id="9" idx="0"/>
          </p:cNvCxnSpPr>
          <p:nvPr/>
        </p:nvCxnSpPr>
        <p:spPr>
          <a:xfrm>
            <a:off x="3672114" y="1480178"/>
            <a:ext cx="573315" cy="424822"/>
          </a:xfrm>
          <a:prstGeom prst="line">
            <a:avLst/>
          </a:prstGeom>
        </p:spPr>
        <p:style>
          <a:lnRef idx="1">
            <a:schemeClr val="accent1"/>
          </a:lnRef>
          <a:fillRef idx="0">
            <a:schemeClr val="accent1"/>
          </a:fillRef>
          <a:effectRef idx="0">
            <a:schemeClr val="accent1"/>
          </a:effectRef>
          <a:fontRef idx="minor">
            <a:schemeClr val="tx1"/>
          </a:fontRef>
        </p:style>
      </p:cxnSp>
      <p:sp>
        <p:nvSpPr>
          <p:cNvPr id="52" name="Ovál 51"/>
          <p:cNvSpPr/>
          <p:nvPr/>
        </p:nvSpPr>
        <p:spPr>
          <a:xfrm>
            <a:off x="8287657" y="1204686"/>
            <a:ext cx="1683657" cy="55154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smtClean="0"/>
              <a:t>1787</a:t>
            </a:r>
            <a:endParaRPr lang="sk-SK" dirty="0"/>
          </a:p>
        </p:txBody>
      </p:sp>
      <p:sp>
        <p:nvSpPr>
          <p:cNvPr id="54" name="Ovál 53"/>
          <p:cNvSpPr/>
          <p:nvPr/>
        </p:nvSpPr>
        <p:spPr>
          <a:xfrm>
            <a:off x="3846286" y="4992912"/>
            <a:ext cx="1743052" cy="78377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smtClean="0"/>
              <a:t>M. </a:t>
            </a:r>
            <a:r>
              <a:rPr lang="sk-SK" dirty="0" err="1" smtClean="0"/>
              <a:t>Hattala</a:t>
            </a:r>
            <a:endParaRPr lang="sk-SK" dirty="0"/>
          </a:p>
        </p:txBody>
      </p:sp>
      <p:cxnSp>
        <p:nvCxnSpPr>
          <p:cNvPr id="56" name="Rovná spojnica 55"/>
          <p:cNvCxnSpPr>
            <a:endCxn id="54" idx="0"/>
          </p:cNvCxnSpPr>
          <p:nvPr/>
        </p:nvCxnSpPr>
        <p:spPr>
          <a:xfrm>
            <a:off x="4354286" y="4375765"/>
            <a:ext cx="363526" cy="617147"/>
          </a:xfrm>
          <a:prstGeom prst="line">
            <a:avLst/>
          </a:prstGeom>
        </p:spPr>
        <p:style>
          <a:lnRef idx="1">
            <a:schemeClr val="accent1"/>
          </a:lnRef>
          <a:fillRef idx="0">
            <a:schemeClr val="accent1"/>
          </a:fillRef>
          <a:effectRef idx="0">
            <a:schemeClr val="accent1"/>
          </a:effectRef>
          <a:fontRef idx="minor">
            <a:schemeClr val="tx1"/>
          </a:fontRef>
        </p:style>
      </p:cxnSp>
      <p:sp>
        <p:nvSpPr>
          <p:cNvPr id="57" name="Ovál 56"/>
          <p:cNvSpPr/>
          <p:nvPr/>
        </p:nvSpPr>
        <p:spPr>
          <a:xfrm>
            <a:off x="2659742" y="4572682"/>
            <a:ext cx="1487715" cy="59389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smtClean="0"/>
              <a:t>1852</a:t>
            </a:r>
            <a:endParaRPr lang="sk-SK" dirty="0"/>
          </a:p>
        </p:txBody>
      </p:sp>
      <p:cxnSp>
        <p:nvCxnSpPr>
          <p:cNvPr id="59" name="Rovná spojnica 58"/>
          <p:cNvCxnSpPr/>
          <p:nvPr/>
        </p:nvCxnSpPr>
        <p:spPr>
          <a:xfrm flipH="1">
            <a:off x="3729891" y="4368799"/>
            <a:ext cx="181709"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Rovná spojnica 61"/>
          <p:cNvCxnSpPr>
            <a:endCxn id="52" idx="2"/>
          </p:cNvCxnSpPr>
          <p:nvPr/>
        </p:nvCxnSpPr>
        <p:spPr>
          <a:xfrm flipV="1">
            <a:off x="7283494" y="1480458"/>
            <a:ext cx="1004163" cy="174171"/>
          </a:xfrm>
          <a:prstGeom prst="line">
            <a:avLst/>
          </a:prstGeom>
        </p:spPr>
        <p:style>
          <a:lnRef idx="1">
            <a:schemeClr val="accent1"/>
          </a:lnRef>
          <a:fillRef idx="0">
            <a:schemeClr val="accent1"/>
          </a:fillRef>
          <a:effectRef idx="0">
            <a:schemeClr val="accent1"/>
          </a:effectRef>
          <a:fontRef idx="minor">
            <a:schemeClr val="tx1"/>
          </a:fontRef>
        </p:style>
      </p:cxnSp>
      <p:sp>
        <p:nvSpPr>
          <p:cNvPr id="63" name="BlokTextu 62"/>
          <p:cNvSpPr txBox="1"/>
          <p:nvPr/>
        </p:nvSpPr>
        <p:spPr>
          <a:xfrm>
            <a:off x="8814820" y="1531168"/>
            <a:ext cx="45719" cy="369332"/>
          </a:xfrm>
          <a:prstGeom prst="rect">
            <a:avLst/>
          </a:prstGeom>
          <a:noFill/>
        </p:spPr>
        <p:txBody>
          <a:bodyPr wrap="square" rtlCol="0">
            <a:spAutoFit/>
          </a:bodyPr>
          <a:lstStyle/>
          <a:p>
            <a:endParaRPr lang="sk-SK" dirty="0"/>
          </a:p>
        </p:txBody>
      </p:sp>
      <p:sp>
        <p:nvSpPr>
          <p:cNvPr id="64" name="Ovál 63"/>
          <p:cNvSpPr/>
          <p:nvPr/>
        </p:nvSpPr>
        <p:spPr>
          <a:xfrm>
            <a:off x="5239657" y="765628"/>
            <a:ext cx="2977610" cy="61323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k-SK" dirty="0"/>
              <a:t>z</a:t>
            </a:r>
            <a:r>
              <a:rPr lang="sk-SK" dirty="0" smtClean="0"/>
              <a:t>ápadoslovenské nárečie</a:t>
            </a:r>
            <a:endParaRPr lang="sk-SK" dirty="0"/>
          </a:p>
        </p:txBody>
      </p:sp>
      <p:cxnSp>
        <p:nvCxnSpPr>
          <p:cNvPr id="66" name="Rovná spojnica 65"/>
          <p:cNvCxnSpPr>
            <a:endCxn id="64" idx="4"/>
          </p:cNvCxnSpPr>
          <p:nvPr/>
        </p:nvCxnSpPr>
        <p:spPr>
          <a:xfrm flipH="1" flipV="1">
            <a:off x="6728462" y="1378858"/>
            <a:ext cx="296454" cy="26902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051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3143" y="374421"/>
            <a:ext cx="9646783" cy="1280890"/>
          </a:xfrm>
        </p:spPr>
        <p:txBody>
          <a:bodyPr>
            <a:normAutofit fontScale="90000"/>
          </a:bodyPr>
          <a:lstStyle/>
          <a:p>
            <a:pPr algn="ctr"/>
            <a:r>
              <a:rPr lang="sk-SK" b="1" dirty="0" smtClean="0"/>
              <a:t>Metóda brainstormingu</a:t>
            </a:r>
            <a:r>
              <a:rPr lang="sk-SK" b="1" dirty="0"/>
              <a:t> </a:t>
            </a:r>
            <a:r>
              <a:rPr lang="sk-SK" b="1" dirty="0" smtClean="0"/>
              <a:t/>
            </a:r>
            <a:br>
              <a:rPr lang="sk-SK" b="1" dirty="0" smtClean="0"/>
            </a:br>
            <a:r>
              <a:rPr lang="sk-SK" b="1" dirty="0" smtClean="0"/>
              <a:t>Šesť </a:t>
            </a:r>
            <a:r>
              <a:rPr lang="sk-SK" b="1" dirty="0"/>
              <a:t>mysliacich klobúkov</a:t>
            </a:r>
            <a:r>
              <a:rPr lang="sk-SK" dirty="0"/>
              <a:t> </a:t>
            </a:r>
            <a:r>
              <a:rPr lang="en-US" dirty="0"/>
              <a:t/>
            </a:r>
            <a:br>
              <a:rPr lang="en-US" dirty="0"/>
            </a:br>
            <a:endParaRPr lang="sk-SK" dirty="0"/>
          </a:p>
        </p:txBody>
      </p:sp>
      <p:sp>
        <p:nvSpPr>
          <p:cNvPr id="3" name="Zástupný symbol obsahu 2"/>
          <p:cNvSpPr>
            <a:spLocks noGrp="1"/>
          </p:cNvSpPr>
          <p:nvPr>
            <p:ph idx="1"/>
          </p:nvPr>
        </p:nvSpPr>
        <p:spPr>
          <a:xfrm>
            <a:off x="1164887" y="1655311"/>
            <a:ext cx="6633028" cy="5649964"/>
          </a:xfrm>
        </p:spPr>
        <p:txBody>
          <a:bodyPr/>
          <a:lstStyle/>
          <a:p>
            <a:r>
              <a:rPr lang="sk-SK" sz="2000" b="1" dirty="0" smtClean="0">
                <a:solidFill>
                  <a:schemeClr val="accent3"/>
                </a:solidFill>
              </a:rPr>
              <a:t>Šesť mysliacich klobúkov je </a:t>
            </a:r>
            <a:r>
              <a:rPr lang="sk-SK" sz="2000" b="1" dirty="0">
                <a:solidFill>
                  <a:schemeClr val="accent3"/>
                </a:solidFill>
              </a:rPr>
              <a:t>metóda kreatívneho myslenia a riešenia problémov. Jej princípom je použitie šiestich rôznych uhlov pohľadu na jednu vec. Týchto šesť uhlov je symbolicky vyjadrených šiestimi farbami – biela, červená, žltá, čierna, zelená a </a:t>
            </a:r>
            <a:r>
              <a:rPr lang="sk-SK" sz="2000" b="1" dirty="0" smtClean="0">
                <a:solidFill>
                  <a:schemeClr val="accent3"/>
                </a:solidFill>
              </a:rPr>
              <a:t>modrá</a:t>
            </a:r>
          </a:p>
          <a:p>
            <a:pPr marL="0" indent="0">
              <a:buNone/>
            </a:pPr>
            <a:endParaRPr lang="en-US" sz="2000" b="1" dirty="0">
              <a:solidFill>
                <a:schemeClr val="accent3"/>
              </a:solidFill>
            </a:endParaRPr>
          </a:p>
          <a:p>
            <a:r>
              <a:rPr lang="sk-SK" sz="2000" b="1" i="1" dirty="0">
                <a:solidFill>
                  <a:schemeClr val="accent3"/>
                </a:solidFill>
              </a:rPr>
              <a:t>Využívanie techniky šiestich mysliacich klobúkov v procese vyučovania nám môže otvoriť nové možnosti pri interpretácii </a:t>
            </a:r>
            <a:r>
              <a:rPr lang="sk-SK" sz="2000" b="1" i="1" dirty="0" smtClean="0">
                <a:solidFill>
                  <a:schemeClr val="accent3"/>
                </a:solidFill>
              </a:rPr>
              <a:t>učebnej látky, </a:t>
            </a:r>
            <a:r>
              <a:rPr lang="sk-SK" sz="2000" b="1" i="1" dirty="0">
                <a:solidFill>
                  <a:schemeClr val="accent3"/>
                </a:solidFill>
              </a:rPr>
              <a:t>naučí žiakov pozerať sa na problémy z viacerých strán a v konečnom dôsledku môže podporiť aj ich kreativitu.</a:t>
            </a:r>
            <a:endParaRPr lang="en-US" sz="2000" b="1" dirty="0">
              <a:solidFill>
                <a:schemeClr val="accent3"/>
              </a:solidFill>
            </a:endParaRPr>
          </a:p>
          <a:p>
            <a:endParaRPr lang="sk-SK" dirty="0"/>
          </a:p>
        </p:txBody>
      </p:sp>
      <p:pic>
        <p:nvPicPr>
          <p:cNvPr id="7" name="Obrázok 6"/>
          <p:cNvPicPr>
            <a:picLocks noChangeAspect="1"/>
          </p:cNvPicPr>
          <p:nvPr/>
        </p:nvPicPr>
        <p:blipFill>
          <a:blip r:embed="rId2"/>
          <a:stretch>
            <a:fillRect/>
          </a:stretch>
        </p:blipFill>
        <p:spPr>
          <a:xfrm>
            <a:off x="7797915" y="2247840"/>
            <a:ext cx="4041998" cy="3029975"/>
          </a:xfrm>
          <a:prstGeom prst="rect">
            <a:avLst/>
          </a:prstGeom>
        </p:spPr>
      </p:pic>
    </p:spTree>
    <p:extLst>
      <p:ext uri="{BB962C8B-B14F-4D97-AF65-F5344CB8AC3E}">
        <p14:creationId xmlns:p14="http://schemas.microsoft.com/office/powerpoint/2010/main" val="31222247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13358" y="376237"/>
            <a:ext cx="8911687" cy="1280890"/>
          </a:xfrm>
        </p:spPr>
        <p:txBody>
          <a:bodyPr/>
          <a:lstStyle/>
          <a:p>
            <a:r>
              <a:rPr lang="sk-SK" b="1" dirty="0" smtClean="0">
                <a:solidFill>
                  <a:srgbClr val="002060"/>
                </a:solidFill>
              </a:rPr>
              <a:t>Príklady:</a:t>
            </a:r>
            <a:endParaRPr lang="sk-SK" b="1" dirty="0">
              <a:solidFill>
                <a:srgbClr val="002060"/>
              </a:solidFill>
            </a:endParaRPr>
          </a:p>
        </p:txBody>
      </p:sp>
      <p:sp>
        <p:nvSpPr>
          <p:cNvPr id="3" name="Obdĺžnik 2"/>
          <p:cNvSpPr/>
          <p:nvPr/>
        </p:nvSpPr>
        <p:spPr>
          <a:xfrm>
            <a:off x="1425390" y="1533525"/>
            <a:ext cx="11631706" cy="5635902"/>
          </a:xfrm>
          <a:prstGeom prst="rect">
            <a:avLst/>
          </a:prstGeom>
        </p:spPr>
        <p:txBody>
          <a:bodyPr wrap="square">
            <a:spAutoFit/>
          </a:bodyPr>
          <a:lstStyle/>
          <a:p>
            <a:pPr lvl="0">
              <a:lnSpc>
                <a:spcPct val="115000"/>
              </a:lnSpc>
              <a:spcAft>
                <a:spcPts val="0"/>
              </a:spcAft>
            </a:pPr>
            <a:r>
              <a:rPr lang="sk-SK" sz="2200" b="1" u="sng"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Biely klobúk</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Vytvoriť pojmovú mapa s kľúčovými informáciami o vývine  </a:t>
            </a:r>
          </a:p>
          <a:p>
            <a:pPr lvl="0">
              <a:lnSpc>
                <a:spcPct val="115000"/>
              </a:lnSpc>
              <a:spcAft>
                <a:spcPts val="0"/>
              </a:spcAft>
            </a:pPr>
            <a:r>
              <a:rPr lang="sk-SK" sz="22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jazyka a osobnosti Ľudovíta Štúra.</a:t>
            </a:r>
          </a:p>
          <a:p>
            <a:pPr lvl="0">
              <a:lnSpc>
                <a:spcPct val="115000"/>
              </a:lnSpc>
              <a:spcAft>
                <a:spcPts val="0"/>
              </a:spcAft>
            </a:pPr>
            <a:r>
              <a:rPr lang="sk-SK" sz="22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Červený kobúk: </a:t>
            </a:r>
            <a:r>
              <a:rPr lang="sk-SK" sz="22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Napísať fiktívny citový denník, fiktívne záznamy Ľ. Štúra v  </a:t>
            </a:r>
          </a:p>
          <a:p>
            <a:pPr lvl="0">
              <a:lnSpc>
                <a:spcPct val="115000"/>
              </a:lnSpc>
              <a:spcAft>
                <a:spcPts val="0"/>
              </a:spcAft>
            </a:pPr>
            <a:r>
              <a:rPr lang="sk-SK"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určitom období jeho života.</a:t>
            </a:r>
          </a:p>
          <a:p>
            <a:pPr lvl="0">
              <a:lnSpc>
                <a:spcPct val="115000"/>
              </a:lnSpc>
              <a:spcAft>
                <a:spcPts val="0"/>
              </a:spcAft>
            </a:pPr>
            <a:r>
              <a:rPr lang="sk-SK" sz="2200" b="1" u="sng"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Žltý klobúk</a:t>
            </a:r>
            <a:r>
              <a:rPr lang="sk-SK" sz="22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Napísať pozitívne hodnotenie Štúrovho diela</a:t>
            </a:r>
          </a:p>
          <a:p>
            <a:pPr lvl="0">
              <a:lnSpc>
                <a:spcPct val="115000"/>
              </a:lnSpc>
              <a:spcAft>
                <a:spcPts val="0"/>
              </a:spcAft>
            </a:pPr>
            <a:r>
              <a:rPr lang="sk-SK" sz="2200" b="1" u="sng" dirty="0" smtClean="0">
                <a:latin typeface="Calibri" panose="020F0502020204030204" pitchFamily="34" charset="0"/>
                <a:ea typeface="Calibri" panose="020F0502020204030204" pitchFamily="34" charset="0"/>
                <a:cs typeface="Times New Roman" panose="02020603050405020304" pitchFamily="18" charset="0"/>
              </a:rPr>
              <a:t>Čierny klobúk: </a:t>
            </a:r>
            <a:r>
              <a:rPr lang="sk-SK" sz="2200" b="1" dirty="0" smtClean="0">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Napísať informácie o osobných tragédiách Ľudovíta Štúra, </a:t>
            </a:r>
          </a:p>
          <a:p>
            <a:pPr lvl="0">
              <a:lnSpc>
                <a:spcPct val="115000"/>
              </a:lnSpc>
              <a:spcAft>
                <a:spcPts val="0"/>
              </a:spcAft>
            </a:pPr>
            <a:r>
              <a:rPr lang="sk-SK" sz="22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používajú rozličné zdroje.</a:t>
            </a:r>
            <a:endParaRPr lang="sk-SK" sz="22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sk-SK" sz="2200" b="1" u="sng"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Zelený klobúk:</a:t>
            </a:r>
            <a:r>
              <a:rPr lang="sk-SK" sz="22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Dokončiť príbeh, žáner – rozprávka </a:t>
            </a:r>
            <a:endParaRPr lang="sk-SK" sz="22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sk-SK" sz="22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Aft>
                <a:spcPts val="1000"/>
              </a:spcAft>
            </a:pPr>
            <a:r>
              <a:rPr lang="sk-SK" sz="2200" b="1"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Kde bolo, tam bolo, za siedmimi horami a siedmimi dolami, uprostred nádhernej divokej krajiny zvanej Slovensko ležalo utešené mestečko zvané Uhrovec. Písal sa rok 1815</a:t>
            </a:r>
            <a:r>
              <a:rPr lang="sk-SK" sz="2200" b="1" i="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sk-SK" sz="2200" b="1" u="sng"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sk-SK" sz="2200" b="1" u="sng"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Modrý klobúk</a:t>
            </a:r>
            <a:r>
              <a:rPr lang="sk-SK" sz="2200" b="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Napísať objektívne hodnotenie Štúrovho diela pre nás.</a:t>
            </a:r>
          </a:p>
          <a:p>
            <a:pPr lvl="0">
              <a:lnSpc>
                <a:spcPct val="115000"/>
              </a:lnSpc>
              <a:spcAft>
                <a:spcPts val="0"/>
              </a:spcAft>
            </a:pPr>
            <a:r>
              <a:rPr lang="sk-SK" sz="2200" b="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 </a:t>
            </a:r>
            <a:r>
              <a:rPr lang="sk-SK" sz="2200" b="1" dirty="0" smtClean="0">
                <a:solidFill>
                  <a:schemeClr val="accent3"/>
                </a:solidFill>
                <a:latin typeface="Calibri" panose="020F0502020204030204" pitchFamily="34" charset="0"/>
                <a:ea typeface="Calibri" panose="020F0502020204030204" pitchFamily="34" charset="0"/>
                <a:cs typeface="Times New Roman" panose="02020603050405020304" pitchFamily="18" charset="0"/>
              </a:rPr>
              <a:t>                            úvaha: </a:t>
            </a:r>
            <a:r>
              <a:rPr lang="sk-SK" sz="2400" b="1" i="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Význam Štúrovho diela pre nás</a:t>
            </a:r>
          </a:p>
          <a:p>
            <a:pPr lvl="0">
              <a:lnSpc>
                <a:spcPct val="115000"/>
              </a:lnSpc>
              <a:spcAft>
                <a:spcPts val="0"/>
              </a:spcAft>
            </a:pPr>
            <a:endParaRPr lang="sk-SK" sz="20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368" y="0"/>
            <a:ext cx="2857500" cy="1533525"/>
          </a:xfrm>
          <a:prstGeom prst="rect">
            <a:avLst/>
          </a:prstGeom>
        </p:spPr>
      </p:pic>
    </p:spTree>
    <p:extLst>
      <p:ext uri="{BB962C8B-B14F-4D97-AF65-F5344CB8AC3E}">
        <p14:creationId xmlns:p14="http://schemas.microsoft.com/office/powerpoint/2010/main" val="2009750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802" y="0"/>
            <a:ext cx="6589199" cy="1280890"/>
          </a:xfrm>
        </p:spPr>
        <p:txBody>
          <a:bodyPr/>
          <a:lstStyle/>
          <a:p>
            <a:r>
              <a:rPr lang="sk-SK" b="1" i="1" dirty="0" smtClean="0">
                <a:solidFill>
                  <a:schemeClr val="accent5">
                    <a:lumMod val="75000"/>
                  </a:schemeClr>
                </a:solidFill>
              </a:rPr>
              <a:t>skupinová práca</a:t>
            </a:r>
            <a:endParaRPr lang="en-US" dirty="0"/>
          </a:p>
        </p:txBody>
      </p:sp>
      <p:pic>
        <p:nvPicPr>
          <p:cNvPr id="4"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73317">
            <a:off x="2145463" y="1055776"/>
            <a:ext cx="3754390" cy="2815792"/>
          </a:xfrm>
          <a:prstGeom prst="rect">
            <a:avLst/>
          </a:prstGeom>
        </p:spPr>
      </p:pic>
      <p:pic>
        <p:nvPicPr>
          <p:cNvPr id="5" name="Slika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748713">
            <a:off x="6352570" y="1011069"/>
            <a:ext cx="3711633" cy="2780607"/>
          </a:xfrm>
          <a:prstGeom prst="rect">
            <a:avLst/>
          </a:prstGeom>
        </p:spPr>
      </p:pic>
      <p:pic>
        <p:nvPicPr>
          <p:cNvPr id="6" name="Slik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240" y="4071918"/>
            <a:ext cx="3714776" cy="2786082"/>
          </a:xfrm>
          <a:prstGeom prst="rect">
            <a:avLst/>
          </a:prstGeom>
        </p:spPr>
      </p:pic>
    </p:spTree>
    <p:extLst>
      <p:ext uri="{BB962C8B-B14F-4D97-AF65-F5344CB8AC3E}">
        <p14:creationId xmlns:p14="http://schemas.microsoft.com/office/powerpoint/2010/main" val="3087863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a:xfrm>
            <a:off x="1374564" y="508199"/>
            <a:ext cx="9820955" cy="5950861"/>
          </a:xfrm>
        </p:spPr>
        <p:txBody>
          <a:bodyPr>
            <a:normAutofit lnSpcReduction="10000"/>
          </a:bodyPr>
          <a:lstStyle/>
          <a:p>
            <a:pPr marL="0" indent="0">
              <a:buNone/>
            </a:pPr>
            <a:r>
              <a:rPr lang="sk-SK" sz="4400" b="1" dirty="0" smtClean="0">
                <a:solidFill>
                  <a:schemeClr val="accent3"/>
                </a:solidFill>
              </a:rPr>
              <a:t>              </a:t>
            </a:r>
            <a:r>
              <a:rPr lang="sk-SK" sz="4400" b="1" dirty="0" err="1" smtClean="0">
                <a:solidFill>
                  <a:schemeClr val="accent3"/>
                </a:solidFill>
              </a:rPr>
              <a:t>Cinquain</a:t>
            </a:r>
            <a:endParaRPr lang="sk-SK" sz="4400" b="1" dirty="0">
              <a:solidFill>
                <a:schemeClr val="accent3"/>
              </a:solidFill>
            </a:endParaRPr>
          </a:p>
          <a:p>
            <a:r>
              <a:rPr lang="sk-SK" sz="2400" b="1" dirty="0">
                <a:solidFill>
                  <a:schemeClr val="accent3"/>
                </a:solidFill>
              </a:rPr>
              <a:t>Metóda, prostredníctvom ktorej môžeme dosiahnuť syntézu vedomostí, reflektovať porozumenie danej témy a vytvoriť k nej svoj postoj, je </a:t>
            </a:r>
            <a:r>
              <a:rPr lang="sk-SK" sz="2400" b="1" dirty="0" err="1">
                <a:solidFill>
                  <a:schemeClr val="accent3"/>
                </a:solidFill>
              </a:rPr>
              <a:t>cinquain</a:t>
            </a:r>
            <a:r>
              <a:rPr lang="sk-SK" sz="2400" b="1" dirty="0">
                <a:solidFill>
                  <a:schemeClr val="accent3"/>
                </a:solidFill>
              </a:rPr>
              <a:t>. Pomenovanie pochádza z francúzštiny a je odvodené od slova </a:t>
            </a:r>
            <a:r>
              <a:rPr lang="sk-SK" sz="2400" b="1" dirty="0" err="1">
                <a:solidFill>
                  <a:schemeClr val="accent3"/>
                </a:solidFill>
              </a:rPr>
              <a:t>cinq</a:t>
            </a:r>
            <a:r>
              <a:rPr lang="sk-SK" sz="2400" b="1" dirty="0">
                <a:solidFill>
                  <a:schemeClr val="accent3"/>
                </a:solidFill>
              </a:rPr>
              <a:t> – päť. Ide o päťveršovú “báseň” zhŕňajúcu informácie, zachytávajúcu myšlienky, pocity a presvedčenia v podobe stručných a výstižných výrazov, ktoré opisujú alebo reflektujú tému.</a:t>
            </a:r>
          </a:p>
          <a:p>
            <a:r>
              <a:rPr lang="sk-SK" sz="2400" b="1" dirty="0">
                <a:solidFill>
                  <a:schemeClr val="accent3"/>
                </a:solidFill>
              </a:rPr>
              <a:t>Pravidlá na zostavenie básne sú nasledovné:</a:t>
            </a:r>
          </a:p>
          <a:p>
            <a:r>
              <a:rPr lang="sk-SK" sz="2400" b="1" dirty="0">
                <a:solidFill>
                  <a:schemeClr val="accent3"/>
                </a:solidFill>
              </a:rPr>
              <a:t>1. verš: jednoslovné pomenovanie témy </a:t>
            </a:r>
            <a:r>
              <a:rPr lang="sk-SK" sz="2400" b="1" dirty="0" smtClean="0">
                <a:solidFill>
                  <a:schemeClr val="accent3"/>
                </a:solidFill>
              </a:rPr>
              <a:t>– podstatné </a:t>
            </a:r>
            <a:r>
              <a:rPr lang="sk-SK" sz="2400" b="1" dirty="0">
                <a:solidFill>
                  <a:schemeClr val="accent3"/>
                </a:solidFill>
              </a:rPr>
              <a:t>meno. </a:t>
            </a:r>
            <a:br>
              <a:rPr lang="sk-SK" sz="2400" b="1" dirty="0">
                <a:solidFill>
                  <a:schemeClr val="accent3"/>
                </a:solidFill>
              </a:rPr>
            </a:br>
            <a:r>
              <a:rPr lang="sk-SK" sz="2400" b="1" dirty="0">
                <a:solidFill>
                  <a:schemeClr val="accent3"/>
                </a:solidFill>
              </a:rPr>
              <a:t>2. verš: dvojslovný opis témy </a:t>
            </a:r>
            <a:r>
              <a:rPr lang="sk-SK" sz="2400" b="1" dirty="0" smtClean="0">
                <a:solidFill>
                  <a:schemeClr val="accent3"/>
                </a:solidFill>
              </a:rPr>
              <a:t>– dve </a:t>
            </a:r>
            <a:r>
              <a:rPr lang="sk-SK" sz="2400" b="1" dirty="0">
                <a:solidFill>
                  <a:schemeClr val="accent3"/>
                </a:solidFill>
              </a:rPr>
              <a:t>prídavné mená. </a:t>
            </a:r>
            <a:br>
              <a:rPr lang="sk-SK" sz="2400" b="1" dirty="0">
                <a:solidFill>
                  <a:schemeClr val="accent3"/>
                </a:solidFill>
              </a:rPr>
            </a:br>
            <a:r>
              <a:rPr lang="sk-SK" sz="2400" b="1" dirty="0">
                <a:solidFill>
                  <a:schemeClr val="accent3"/>
                </a:solidFill>
              </a:rPr>
              <a:t>3. verš: trojslovné vyjadrenie činnosti </a:t>
            </a:r>
            <a:r>
              <a:rPr lang="sk-SK" sz="2400" b="1" dirty="0" smtClean="0">
                <a:solidFill>
                  <a:schemeClr val="accent3"/>
                </a:solidFill>
              </a:rPr>
              <a:t>– tri </a:t>
            </a:r>
            <a:r>
              <a:rPr lang="sk-SK" sz="2400" b="1" dirty="0">
                <a:solidFill>
                  <a:schemeClr val="accent3"/>
                </a:solidFill>
              </a:rPr>
              <a:t>slovesá. </a:t>
            </a:r>
            <a:br>
              <a:rPr lang="sk-SK" sz="2400" b="1" dirty="0">
                <a:solidFill>
                  <a:schemeClr val="accent3"/>
                </a:solidFill>
              </a:rPr>
            </a:br>
            <a:r>
              <a:rPr lang="sk-SK" sz="2400" b="1" dirty="0">
                <a:solidFill>
                  <a:schemeClr val="accent3"/>
                </a:solidFill>
              </a:rPr>
              <a:t>4. verš: štvorslovné vyjadrenie pocitu, emocionálneho vzťahu k téme. </a:t>
            </a:r>
            <a:br>
              <a:rPr lang="sk-SK" sz="2400" b="1" dirty="0">
                <a:solidFill>
                  <a:schemeClr val="accent3"/>
                </a:solidFill>
              </a:rPr>
            </a:br>
            <a:r>
              <a:rPr lang="sk-SK" sz="2400" b="1" dirty="0">
                <a:solidFill>
                  <a:schemeClr val="accent3"/>
                </a:solidFill>
              </a:rPr>
              <a:t>5. verš: jednoslovné synonymum </a:t>
            </a:r>
            <a:r>
              <a:rPr lang="sk-SK" sz="2400" b="1" dirty="0" smtClean="0">
                <a:solidFill>
                  <a:schemeClr val="accent3"/>
                </a:solidFill>
              </a:rPr>
              <a:t>témy.</a:t>
            </a:r>
            <a:endParaRPr lang="sk-SK" sz="2400" b="1" dirty="0">
              <a:solidFill>
                <a:schemeClr val="accent3"/>
              </a:solidFill>
            </a:endParaRPr>
          </a:p>
          <a:p>
            <a:endParaRPr lang="sk-SK" dirty="0"/>
          </a:p>
        </p:txBody>
      </p:sp>
    </p:spTree>
    <p:extLst>
      <p:ext uri="{BB962C8B-B14F-4D97-AF65-F5344CB8AC3E}">
        <p14:creationId xmlns:p14="http://schemas.microsoft.com/office/powerpoint/2010/main" val="353809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príklad:</a:t>
            </a:r>
            <a:endParaRPr lang="sk-SK" dirty="0"/>
          </a:p>
        </p:txBody>
      </p:sp>
      <p:sp>
        <p:nvSpPr>
          <p:cNvPr id="3" name="Zástupný symbol obsahu 2"/>
          <p:cNvSpPr>
            <a:spLocks noGrp="1"/>
          </p:cNvSpPr>
          <p:nvPr>
            <p:ph idx="1"/>
          </p:nvPr>
        </p:nvSpPr>
        <p:spPr>
          <a:xfrm>
            <a:off x="1923438" y="1600252"/>
            <a:ext cx="10250659" cy="4571819"/>
          </a:xfrm>
        </p:spPr>
        <p:txBody>
          <a:bodyPr>
            <a:normAutofit/>
          </a:bodyPr>
          <a:lstStyle/>
          <a:p>
            <a:pPr marL="0" indent="0" algn="ctr">
              <a:buNone/>
            </a:pPr>
            <a:r>
              <a:rPr lang="sk-SK" sz="4000" b="1" dirty="0" smtClean="0">
                <a:solidFill>
                  <a:schemeClr val="accent3"/>
                </a:solidFill>
              </a:rPr>
              <a:t>Ľudovít Štúr</a:t>
            </a:r>
          </a:p>
          <a:p>
            <a:pPr marL="0" indent="0" algn="ctr">
              <a:buNone/>
            </a:pPr>
            <a:r>
              <a:rPr lang="sk-SK" sz="4000" b="1" dirty="0" err="1" smtClean="0">
                <a:solidFill>
                  <a:schemeClr val="accent3"/>
                </a:solidFill>
              </a:rPr>
              <a:t>vytrvalý,horlivý</a:t>
            </a:r>
            <a:r>
              <a:rPr lang="sk-SK" sz="4000" b="1" dirty="0" smtClean="0">
                <a:solidFill>
                  <a:schemeClr val="accent3"/>
                </a:solidFill>
              </a:rPr>
              <a:t> </a:t>
            </a:r>
          </a:p>
          <a:p>
            <a:pPr marL="0" indent="0" algn="ctr">
              <a:buNone/>
            </a:pPr>
            <a:r>
              <a:rPr lang="sk-SK" sz="4000" b="1" dirty="0">
                <a:solidFill>
                  <a:schemeClr val="accent3"/>
                </a:solidFill>
              </a:rPr>
              <a:t>p</a:t>
            </a:r>
            <a:r>
              <a:rPr lang="sk-SK" sz="4000" b="1" dirty="0" smtClean="0">
                <a:solidFill>
                  <a:schemeClr val="accent3"/>
                </a:solidFill>
              </a:rPr>
              <a:t>ovzbudzoval, bojoval, veril,</a:t>
            </a:r>
          </a:p>
          <a:p>
            <a:pPr marL="0" indent="0" algn="ctr">
              <a:buNone/>
            </a:pPr>
            <a:r>
              <a:rPr lang="sk-SK" sz="4000" b="1" dirty="0" smtClean="0">
                <a:solidFill>
                  <a:schemeClr val="accent3"/>
                </a:solidFill>
              </a:rPr>
              <a:t>vášnivo obhajoval spisovnú slovenčinu,</a:t>
            </a:r>
          </a:p>
          <a:p>
            <a:pPr marL="0" indent="0" algn="ctr">
              <a:buNone/>
            </a:pPr>
            <a:r>
              <a:rPr lang="sk-SK" sz="4000" b="1" dirty="0">
                <a:solidFill>
                  <a:schemeClr val="accent3"/>
                </a:solidFill>
              </a:rPr>
              <a:t>k</a:t>
            </a:r>
            <a:r>
              <a:rPr lang="sk-SK" sz="4000" b="1" dirty="0" smtClean="0">
                <a:solidFill>
                  <a:schemeClr val="accent3"/>
                </a:solidFill>
              </a:rPr>
              <a:t>odifikátor.</a:t>
            </a:r>
          </a:p>
          <a:p>
            <a:pPr marL="0" indent="0">
              <a:buNone/>
            </a:pPr>
            <a:endParaRPr lang="sk-SK" dirty="0" smtClean="0"/>
          </a:p>
          <a:p>
            <a:pPr marL="0" indent="0">
              <a:buNone/>
            </a:pPr>
            <a:r>
              <a:rPr lang="sk-SK" dirty="0" smtClean="0"/>
              <a:t> </a:t>
            </a:r>
          </a:p>
          <a:p>
            <a:pPr marL="0" indent="0">
              <a:buNone/>
            </a:pPr>
            <a:endParaRPr lang="sk-SK" dirty="0" smtClean="0"/>
          </a:p>
          <a:p>
            <a:pPr marL="0" indent="0">
              <a:buNone/>
            </a:pPr>
            <a:endParaRPr lang="sk-SK" dirty="0"/>
          </a:p>
        </p:txBody>
      </p:sp>
    </p:spTree>
    <p:extLst>
      <p:ext uri="{BB962C8B-B14F-4D97-AF65-F5344CB8AC3E}">
        <p14:creationId xmlns:p14="http://schemas.microsoft.com/office/powerpoint/2010/main" val="2122981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86108" y="211986"/>
            <a:ext cx="8911687" cy="1280890"/>
          </a:xfrm>
        </p:spPr>
        <p:txBody>
          <a:bodyPr>
            <a:normAutofit/>
          </a:bodyPr>
          <a:lstStyle/>
          <a:p>
            <a:r>
              <a:rPr lang="sk-SK" sz="4400" dirty="0" smtClean="0"/>
              <a:t>Obsah</a:t>
            </a:r>
            <a:endParaRPr lang="sk-SK" sz="4400" dirty="0"/>
          </a:p>
        </p:txBody>
      </p:sp>
      <p:sp>
        <p:nvSpPr>
          <p:cNvPr id="3" name="Zástupný symbol obsahu 2"/>
          <p:cNvSpPr>
            <a:spLocks noGrp="1"/>
          </p:cNvSpPr>
          <p:nvPr>
            <p:ph idx="1"/>
          </p:nvPr>
        </p:nvSpPr>
        <p:spPr>
          <a:xfrm>
            <a:off x="2576333" y="2107842"/>
            <a:ext cx="8915400" cy="3777622"/>
          </a:xfrm>
        </p:spPr>
        <p:txBody>
          <a:bodyPr>
            <a:normAutofit/>
          </a:bodyPr>
          <a:lstStyle/>
          <a:p>
            <a:r>
              <a:rPr lang="sk-SK" sz="2400" b="1" dirty="0" smtClean="0">
                <a:solidFill>
                  <a:schemeClr val="accent3"/>
                </a:solidFill>
              </a:rPr>
              <a:t>Význam hry vo vyučovacom procese</a:t>
            </a:r>
          </a:p>
          <a:p>
            <a:r>
              <a:rPr lang="sk-SK" sz="2400" b="1" dirty="0" smtClean="0">
                <a:solidFill>
                  <a:schemeClr val="accent3"/>
                </a:solidFill>
              </a:rPr>
              <a:t>Úvodné motivačné hry</a:t>
            </a:r>
          </a:p>
          <a:p>
            <a:r>
              <a:rPr lang="sk-SK" sz="2400" b="1" dirty="0" smtClean="0">
                <a:solidFill>
                  <a:schemeClr val="accent3"/>
                </a:solidFill>
              </a:rPr>
              <a:t>Metódy osvojovania si novej látky</a:t>
            </a:r>
          </a:p>
          <a:p>
            <a:r>
              <a:rPr lang="sk-SK" sz="2400" b="1" dirty="0" smtClean="0">
                <a:solidFill>
                  <a:schemeClr val="accent3"/>
                </a:solidFill>
              </a:rPr>
              <a:t>Hry a cvičenia na upevňovanie látky</a:t>
            </a:r>
          </a:p>
          <a:p>
            <a:r>
              <a:rPr lang="sk-SK" sz="2400" b="1" dirty="0" smtClean="0">
                <a:solidFill>
                  <a:schemeClr val="accent3"/>
                </a:solidFill>
              </a:rPr>
              <a:t>Reflexia alebo hodnotiace  cvičenia</a:t>
            </a:r>
          </a:p>
          <a:p>
            <a:r>
              <a:rPr lang="sk-SK" sz="2400" b="1" dirty="0" smtClean="0">
                <a:solidFill>
                  <a:schemeClr val="accent3"/>
                </a:solidFill>
              </a:rPr>
              <a:t>Z praxe</a:t>
            </a:r>
            <a:endParaRPr lang="sk-SK" sz="2400" b="1" dirty="0">
              <a:solidFill>
                <a:schemeClr val="accent3"/>
              </a:solidFill>
            </a:endParaRPr>
          </a:p>
        </p:txBody>
      </p:sp>
    </p:spTree>
    <p:extLst>
      <p:ext uri="{BB962C8B-B14F-4D97-AF65-F5344CB8AC3E}">
        <p14:creationId xmlns:p14="http://schemas.microsoft.com/office/powerpoint/2010/main" val="4203726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Hra na vedeckú konferenciu</a:t>
            </a:r>
            <a:endParaRPr lang="sk-SK" b="1" dirty="0"/>
          </a:p>
        </p:txBody>
      </p:sp>
      <p:sp>
        <p:nvSpPr>
          <p:cNvPr id="3" name="Obdĺžnik 2"/>
          <p:cNvSpPr/>
          <p:nvPr/>
        </p:nvSpPr>
        <p:spPr>
          <a:xfrm>
            <a:off x="1712890" y="1753952"/>
            <a:ext cx="8577330" cy="4652556"/>
          </a:xfrm>
          <a:prstGeom prst="rect">
            <a:avLst/>
          </a:prstGeom>
        </p:spPr>
        <p:txBody>
          <a:bodyPr wrap="square">
            <a:spAutoFit/>
          </a:bodyPr>
          <a:lstStyle/>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Učivo o takej významnej osobnosti, akou je Ľudovít Štúr, môžeme využiť aj pri hre na vedeckú konferenciu o Ľudovítovi Štúrovi. Niekoľko dní pred „konferenciou“ rozdáme žiakom úlohy, ktoré si majú pripraviť. Žiaci môžu spracovať referáty alebo prezentácie v PowerPointe napríklad na  tieto témy:</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detstvo Ľudovíta Štúra,</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štúdium Ľudovíta Štúra,</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život a práca Ľudovíta Štúra,</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tvorba Ľudovíta Štúra,</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súkromný život Ľudovíta Štúra,</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charakteristika </a:t>
            </a:r>
            <a:r>
              <a:rPr lang="sk-SK" sz="2000" b="1" dirty="0">
                <a:solidFill>
                  <a:srgbClr val="0070C0"/>
                </a:solidFill>
                <a:latin typeface="+mj-lt"/>
                <a:ea typeface="Times New Roman" panose="02020603050405020304" pitchFamily="18" charset="0"/>
                <a:cs typeface="Times New Roman" panose="02020603050405020304" pitchFamily="18" charset="0"/>
              </a:rPr>
              <a:t>štúrovčiny a rok 1843,</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charakteristika </a:t>
            </a:r>
            <a:r>
              <a:rPr lang="sk-SK" sz="2000" b="1" dirty="0">
                <a:solidFill>
                  <a:srgbClr val="0070C0"/>
                </a:solidFill>
                <a:latin typeface="+mj-lt"/>
                <a:ea typeface="Times New Roman" panose="02020603050405020304" pitchFamily="18" charset="0"/>
                <a:cs typeface="Times New Roman" panose="02020603050405020304" pitchFamily="18" charset="0"/>
              </a:rPr>
              <a:t>19. storočia a romantizmu.</a:t>
            </a:r>
            <a:endParaRPr lang="sk-SK"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4236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sp>
        <p:nvSpPr>
          <p:cNvPr id="3" name="Obdĺžnik 2"/>
          <p:cNvSpPr/>
          <p:nvPr/>
        </p:nvSpPr>
        <p:spPr>
          <a:xfrm>
            <a:off x="2262389" y="1415602"/>
            <a:ext cx="8375560" cy="4837222"/>
          </a:xfrm>
          <a:prstGeom prst="rect">
            <a:avLst/>
          </a:prstGeom>
        </p:spPr>
        <p:txBody>
          <a:bodyPr wrap="square">
            <a:spAutoFit/>
          </a:bodyPr>
          <a:lstStyle/>
          <a:p>
            <a:pPr algn="just">
              <a:spcAft>
                <a:spcPts val="1000"/>
              </a:spcAft>
            </a:pPr>
            <a:r>
              <a:rPr lang="sk-SK" sz="2000" b="1" dirty="0" smtClean="0">
                <a:solidFill>
                  <a:srgbClr val="0070C0"/>
                </a:solidFill>
                <a:latin typeface="+mj-lt"/>
                <a:ea typeface="Times New Roman" panose="02020603050405020304" pitchFamily="18" charset="0"/>
                <a:cs typeface="Times New Roman" panose="02020603050405020304" pitchFamily="18" charset="0"/>
              </a:rPr>
              <a:t>            Žiaci </a:t>
            </a:r>
            <a:r>
              <a:rPr lang="sk-SK" sz="2000" b="1" dirty="0">
                <a:solidFill>
                  <a:srgbClr val="0070C0"/>
                </a:solidFill>
                <a:latin typeface="+mj-lt"/>
                <a:ea typeface="Times New Roman" panose="02020603050405020304" pitchFamily="18" charset="0"/>
                <a:cs typeface="Times New Roman" panose="02020603050405020304" pitchFamily="18" charset="0"/>
              </a:rPr>
              <a:t>čerpajú informácie z viacerých zdrojov (encyklopédie, </a:t>
            </a:r>
            <a:r>
              <a:rPr lang="sk-SK" sz="2000" b="1" dirty="0" smtClean="0">
                <a:solidFill>
                  <a:srgbClr val="0070C0"/>
                </a:solidFill>
                <a:latin typeface="+mj-lt"/>
                <a:ea typeface="Times New Roman" panose="02020603050405020304" pitchFamily="18" charset="0"/>
                <a:cs typeface="Times New Roman" panose="02020603050405020304" pitchFamily="18" charset="0"/>
              </a:rPr>
              <a:t>internet atď.). </a:t>
            </a:r>
            <a:r>
              <a:rPr lang="sk-SK" sz="2000" b="1" dirty="0">
                <a:solidFill>
                  <a:srgbClr val="0070C0"/>
                </a:solidFill>
                <a:latin typeface="+mj-lt"/>
                <a:ea typeface="Times New Roman" panose="02020603050405020304" pitchFamily="18" charset="0"/>
                <a:cs typeface="Times New Roman" panose="02020603050405020304" pitchFamily="18" charset="0"/>
              </a:rPr>
              <a:t>Jednu tému si môže spracovať aj viac žiakov. Určíme, kto bude moderátorom na konferencii a ďalšie potrebné funkcie podľa potrieb triedy. Aby žiaci nadobudli pocit, že sú naozaj na „konferencii“, môžu si pripraviť </a:t>
            </a:r>
            <a:r>
              <a:rPr lang="sk-SK" sz="2000" b="1" dirty="0" smtClean="0">
                <a:solidFill>
                  <a:srgbClr val="0070C0"/>
                </a:solidFill>
                <a:latin typeface="+mj-lt"/>
                <a:ea typeface="Times New Roman" panose="02020603050405020304" pitchFamily="18" charset="0"/>
                <a:cs typeface="Times New Roman" panose="02020603050405020304" pitchFamily="18" charset="0"/>
              </a:rPr>
              <a:t>aj menovky, </a:t>
            </a:r>
            <a:r>
              <a:rPr lang="sk-SK" sz="2000" b="1" dirty="0">
                <a:solidFill>
                  <a:srgbClr val="0070C0"/>
                </a:solidFill>
                <a:latin typeface="+mj-lt"/>
                <a:ea typeface="Times New Roman" panose="02020603050405020304" pitchFamily="18" charset="0"/>
                <a:cs typeface="Times New Roman" panose="02020603050405020304" pitchFamily="18" charset="0"/>
              </a:rPr>
              <a:t>ktoré si pripevnia na odev, tiež si môžu  dať na stôl minerálku. Moderátor prekonzultuje s vyučujúcim jednotlivé body, ktoré sú súčasťou konferencie a podľa nich moderuje celý priebeh. Súčasťou prípravy na konferenciu môže byť aj tvorba pozvánok, oznámení, či tvorba nástenky o Ľudovítovi Štúrovi. Po ukončení konferencie môžu žiaci napísať správu </a:t>
            </a:r>
            <a:r>
              <a:rPr lang="sk-SK" sz="2000" b="1" dirty="0" smtClean="0">
                <a:solidFill>
                  <a:srgbClr val="0070C0"/>
                </a:solidFill>
                <a:latin typeface="+mj-lt"/>
                <a:ea typeface="Times New Roman" panose="02020603050405020304" pitchFamily="18" charset="0"/>
                <a:cs typeface="Times New Roman" panose="02020603050405020304" pitchFamily="18" charset="0"/>
              </a:rPr>
              <a:t>do školského časopisu.</a:t>
            </a:r>
            <a:endParaRPr lang="sk-SK" b="1" dirty="0">
              <a:solidFill>
                <a:srgbClr val="0070C0"/>
              </a:solidFill>
              <a:latin typeface="+mj-lt"/>
              <a:ea typeface="Calibri" panose="020F0502020204030204" pitchFamily="34" charset="0"/>
              <a:cs typeface="Times New Roman" panose="02020603050405020304" pitchFamily="18" charset="0"/>
            </a:endParaRPr>
          </a:p>
          <a:p>
            <a:pPr algn="just">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Žiaci si v rámci literatúry zopakujú život a dielo  Ľ. Štúra, v rámci slohu konferenciu, pozvánku, správu, oznámenie a v rámci gramatiky tému </a:t>
            </a:r>
            <a:r>
              <a:rPr lang="sk-SK" sz="2000" b="1" dirty="0" smtClean="0">
                <a:solidFill>
                  <a:srgbClr val="0070C0"/>
                </a:solidFill>
                <a:latin typeface="+mj-lt"/>
                <a:ea typeface="Times New Roman" panose="02020603050405020304" pitchFamily="18" charset="0"/>
                <a:cs typeface="Times New Roman" panose="02020603050405020304" pitchFamily="18" charset="0"/>
              </a:rPr>
              <a:t>– vývin </a:t>
            </a:r>
            <a:r>
              <a:rPr lang="sk-SK" sz="2000" b="1" dirty="0">
                <a:solidFill>
                  <a:srgbClr val="0070C0"/>
                </a:solidFill>
                <a:latin typeface="+mj-lt"/>
                <a:ea typeface="Times New Roman" panose="02020603050405020304" pitchFamily="18" charset="0"/>
                <a:cs typeface="Times New Roman" panose="02020603050405020304" pitchFamily="18" charset="0"/>
              </a:rPr>
              <a:t>jazyka.</a:t>
            </a:r>
            <a:endParaRPr lang="sk-SK"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992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b="1" dirty="0" smtClean="0">
                <a:solidFill>
                  <a:schemeClr val="accent3"/>
                </a:solidFill>
              </a:rPr>
              <a:t>Reflexia</a:t>
            </a:r>
            <a:br>
              <a:rPr lang="sk-SK" b="1" dirty="0" smtClean="0">
                <a:solidFill>
                  <a:schemeClr val="accent3"/>
                </a:solidFill>
              </a:rPr>
            </a:br>
            <a:r>
              <a:rPr lang="sk-SK" b="1" dirty="0" smtClean="0">
                <a:solidFill>
                  <a:schemeClr val="accent3"/>
                </a:solidFill>
              </a:rPr>
              <a:t>alebo hravé preverovanie vedomostí </a:t>
            </a:r>
            <a:endParaRPr lang="sk-SK" b="1" dirty="0">
              <a:solidFill>
                <a:schemeClr val="accent3"/>
              </a:solidFill>
            </a:endParaRPr>
          </a:p>
        </p:txBody>
      </p:sp>
      <p:sp>
        <p:nvSpPr>
          <p:cNvPr id="3" name="Zástupný symbol obsahu 2"/>
          <p:cNvSpPr>
            <a:spLocks noGrp="1"/>
          </p:cNvSpPr>
          <p:nvPr>
            <p:ph idx="4294967295"/>
          </p:nvPr>
        </p:nvSpPr>
        <p:spPr>
          <a:xfrm>
            <a:off x="2765612" y="2019300"/>
            <a:ext cx="8915400" cy="3778250"/>
          </a:xfrm>
        </p:spPr>
        <p:txBody>
          <a:bodyPr>
            <a:normAutofit fontScale="92500" lnSpcReduction="10000"/>
          </a:bodyPr>
          <a:lstStyle/>
          <a:p>
            <a:endParaRPr lang="sk-SK" sz="2000" b="1" dirty="0" smtClean="0">
              <a:solidFill>
                <a:schemeClr val="accent3"/>
              </a:solidFill>
            </a:endParaRPr>
          </a:p>
          <a:p>
            <a:endParaRPr lang="sk-SK" sz="2800" b="1" dirty="0" smtClean="0">
              <a:solidFill>
                <a:srgbClr val="0070C0"/>
              </a:solidFill>
            </a:endParaRPr>
          </a:p>
          <a:p>
            <a:r>
              <a:rPr lang="sk-SK" sz="2800" b="1" dirty="0" smtClean="0">
                <a:solidFill>
                  <a:srgbClr val="0070C0"/>
                </a:solidFill>
              </a:rPr>
              <a:t>Interaktívne aplikácie</a:t>
            </a:r>
          </a:p>
          <a:p>
            <a:r>
              <a:rPr lang="sk-SK" sz="2800" b="1" dirty="0" smtClean="0">
                <a:solidFill>
                  <a:srgbClr val="0070C0"/>
                </a:solidFill>
              </a:rPr>
              <a:t>Bludisko</a:t>
            </a:r>
          </a:p>
          <a:p>
            <a:r>
              <a:rPr lang="sk-SK" sz="2800" b="1" dirty="0" err="1" smtClean="0">
                <a:solidFill>
                  <a:srgbClr val="0070C0"/>
                </a:solidFill>
              </a:rPr>
              <a:t>Akrostich</a:t>
            </a:r>
            <a:endParaRPr lang="sk-SK" sz="2800" b="1" dirty="0" smtClean="0">
              <a:solidFill>
                <a:srgbClr val="0070C0"/>
              </a:solidFill>
            </a:endParaRPr>
          </a:p>
          <a:p>
            <a:r>
              <a:rPr lang="sk-SK" sz="2800" b="1" dirty="0">
                <a:solidFill>
                  <a:srgbClr val="0070C0"/>
                </a:solidFill>
                <a:ea typeface="Times New Roman" panose="02020603050405020304" pitchFamily="18" charset="0"/>
                <a:cs typeface="Times New Roman" panose="02020603050405020304" pitchFamily="18" charset="0"/>
              </a:rPr>
              <a:t>Stretnutie dvoch </a:t>
            </a:r>
            <a:r>
              <a:rPr lang="sk-SK" sz="2800" b="1" dirty="0" smtClean="0">
                <a:solidFill>
                  <a:srgbClr val="0070C0"/>
                </a:solidFill>
                <a:ea typeface="Times New Roman" panose="02020603050405020304" pitchFamily="18" charset="0"/>
                <a:cs typeface="Times New Roman" panose="02020603050405020304" pitchFamily="18" charset="0"/>
              </a:rPr>
              <a:t>osobností</a:t>
            </a:r>
          </a:p>
          <a:p>
            <a:r>
              <a:rPr lang="sk-SK" sz="2800" b="1" dirty="0">
                <a:solidFill>
                  <a:srgbClr val="0070C0"/>
                </a:solidFill>
              </a:rPr>
              <a:t>Písanie fiktívnych </a:t>
            </a:r>
            <a:r>
              <a:rPr lang="sk-SK" sz="2800" b="1" dirty="0" smtClean="0">
                <a:solidFill>
                  <a:srgbClr val="0070C0"/>
                </a:solidFill>
              </a:rPr>
              <a:t>listov</a:t>
            </a:r>
          </a:p>
          <a:p>
            <a:r>
              <a:rPr lang="sk-SK" sz="2800" b="1" dirty="0" smtClean="0">
                <a:solidFill>
                  <a:srgbClr val="0070C0"/>
                </a:solidFill>
              </a:rPr>
              <a:t>Pexeso</a:t>
            </a:r>
          </a:p>
        </p:txBody>
      </p:sp>
      <p:graphicFrame>
        <p:nvGraphicFramePr>
          <p:cNvPr id="7" name="Objekt 6">
            <a:hlinkClick r:id="" action="ppaction://ole?verb=1"/>
          </p:cNvPr>
          <p:cNvGraphicFramePr>
            <a:graphicFrameLocks noChangeAspect="1"/>
          </p:cNvGraphicFramePr>
          <p:nvPr>
            <p:extLst>
              <p:ext uri="{D42A27DB-BD31-4B8C-83A1-F6EECF244321}">
                <p14:modId xmlns:p14="http://schemas.microsoft.com/office/powerpoint/2010/main" val="2622043890"/>
              </p:ext>
            </p:extLst>
          </p:nvPr>
        </p:nvGraphicFramePr>
        <p:xfrm>
          <a:off x="10612187" y="3188774"/>
          <a:ext cx="914400" cy="771525"/>
        </p:xfrm>
        <a:graphic>
          <a:graphicData uri="http://schemas.openxmlformats.org/presentationml/2006/ole">
            <mc:AlternateContent xmlns:mc="http://schemas.openxmlformats.org/markup-compatibility/2006">
              <mc:Choice xmlns:v="urn:schemas-microsoft-com:vml" Requires="v">
                <p:oleObj spid="_x0000_s8493" name="Document" showAsIcon="1" r:id="rId4" imgW="914400" imgH="771480" progId="Word.Document.12">
                  <p:embed/>
                </p:oleObj>
              </mc:Choice>
              <mc:Fallback>
                <p:oleObj name="Document" showAsIcon="1" r:id="rId4" imgW="914400" imgH="771480" progId="Word.Document.12">
                  <p:embed/>
                  <p:pic>
                    <p:nvPicPr>
                      <p:cNvPr id="0" name="Picture 2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187" y="3188774"/>
                        <a:ext cx="9144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kt 4">
            <a:hlinkClick r:id="" action="ppaction://ole?verb=0"/>
          </p:cNvPr>
          <p:cNvGraphicFramePr>
            <a:graphicFrameLocks noChangeAspect="1"/>
          </p:cNvGraphicFramePr>
          <p:nvPr>
            <p:extLst>
              <p:ext uri="{D42A27DB-BD31-4B8C-83A1-F6EECF244321}">
                <p14:modId xmlns:p14="http://schemas.microsoft.com/office/powerpoint/2010/main" val="18679549"/>
              </p:ext>
            </p:extLst>
          </p:nvPr>
        </p:nvGraphicFramePr>
        <p:xfrm>
          <a:off x="7933196" y="3142130"/>
          <a:ext cx="1211472" cy="931995"/>
        </p:xfrm>
        <a:graphic>
          <a:graphicData uri="http://schemas.openxmlformats.org/presentationml/2006/ole">
            <mc:AlternateContent xmlns:mc="http://schemas.openxmlformats.org/markup-compatibility/2006">
              <mc:Choice xmlns:v="urn:schemas-microsoft-com:vml" Requires="v">
                <p:oleObj spid="_x0000_s8494" name="Objekt prostredia balíčkovača" showAsIcon="1" r:id="rId6" imgW="914400" imgH="771480" progId="Package">
                  <p:embed/>
                </p:oleObj>
              </mc:Choice>
              <mc:Fallback>
                <p:oleObj name="Objekt prostredia balíčkovača" showAsIcon="1" r:id="rId6" imgW="914400" imgH="771480" progId="Package">
                  <p:embed/>
                  <p:pic>
                    <p:nvPicPr>
                      <p:cNvPr id="0" name="Picture 2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3196" y="3142130"/>
                        <a:ext cx="1211472" cy="9319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kt 5">
            <a:hlinkClick r:id="" action="ppaction://ole?verb=1"/>
          </p:cNvPr>
          <p:cNvGraphicFramePr>
            <a:graphicFrameLocks noChangeAspect="1"/>
          </p:cNvGraphicFramePr>
          <p:nvPr>
            <p:extLst>
              <p:ext uri="{D42A27DB-BD31-4B8C-83A1-F6EECF244321}">
                <p14:modId xmlns:p14="http://schemas.microsoft.com/office/powerpoint/2010/main" val="2423822347"/>
              </p:ext>
            </p:extLst>
          </p:nvPr>
        </p:nvGraphicFramePr>
        <p:xfrm>
          <a:off x="9363534" y="3188774"/>
          <a:ext cx="1049305" cy="885351"/>
        </p:xfrm>
        <a:graphic>
          <a:graphicData uri="http://schemas.openxmlformats.org/presentationml/2006/ole">
            <mc:AlternateContent xmlns:mc="http://schemas.openxmlformats.org/markup-compatibility/2006">
              <mc:Choice xmlns:v="urn:schemas-microsoft-com:vml" Requires="v">
                <p:oleObj spid="_x0000_s8495" name="Document" showAsIcon="1" r:id="rId9" imgW="914400" imgH="771480" progId="Word.Document.12">
                  <p:embed/>
                </p:oleObj>
              </mc:Choice>
              <mc:Fallback>
                <p:oleObj name="Document" showAsIcon="1" r:id="rId9" imgW="914400" imgH="771480" progId="Word.Document.12">
                  <p:embed/>
                  <p:pic>
                    <p:nvPicPr>
                      <p:cNvPr id="0" name="Picture 29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63534" y="3188774"/>
                        <a:ext cx="1049305" cy="885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10683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56185" y="287928"/>
            <a:ext cx="8911687" cy="1280890"/>
          </a:xfrm>
        </p:spPr>
        <p:txBody>
          <a:bodyPr>
            <a:normAutofit fontScale="90000"/>
          </a:bodyPr>
          <a:lstStyle/>
          <a:p>
            <a:r>
              <a:rPr lang="sk-SK" dirty="0" smtClean="0"/>
              <a:t>Bludisko</a:t>
            </a:r>
            <a:br>
              <a:rPr lang="sk-SK" dirty="0" smtClean="0"/>
            </a:br>
            <a:r>
              <a:rPr lang="sk-SK" dirty="0" smtClean="0"/>
              <a:t>                                                         Tajnička </a:t>
            </a:r>
            <a:endParaRPr lang="sk-SK" dirty="0"/>
          </a:p>
        </p:txBody>
      </p:sp>
      <p:graphicFrame>
        <p:nvGraphicFramePr>
          <p:cNvPr id="3" name="Objekt 2">
            <a:hlinkClick r:id="" action="ppaction://ole?verb=0"/>
          </p:cNvPr>
          <p:cNvGraphicFramePr>
            <a:graphicFrameLocks noChangeAspect="1"/>
          </p:cNvGraphicFramePr>
          <p:nvPr>
            <p:extLst>
              <p:ext uri="{D42A27DB-BD31-4B8C-83A1-F6EECF244321}">
                <p14:modId xmlns:p14="http://schemas.microsoft.com/office/powerpoint/2010/main" val="324857443"/>
              </p:ext>
            </p:extLst>
          </p:nvPr>
        </p:nvGraphicFramePr>
        <p:xfrm>
          <a:off x="10512312" y="592191"/>
          <a:ext cx="1235490" cy="976627"/>
        </p:xfrm>
        <a:graphic>
          <a:graphicData uri="http://schemas.openxmlformats.org/presentationml/2006/ole">
            <mc:AlternateContent xmlns:mc="http://schemas.openxmlformats.org/markup-compatibility/2006">
              <mc:Choice xmlns:v="urn:schemas-microsoft-com:vml" Requires="v">
                <p:oleObj spid="_x0000_s12346" name="Objekt prostredia balíčkovača" showAsIcon="1" r:id="rId3" imgW="914400" imgH="771480" progId="Package">
                  <p:embed/>
                </p:oleObj>
              </mc:Choice>
              <mc:Fallback>
                <p:oleObj name="Objekt prostredia balíčkovača" showAsIcon="1" r:id="rId3" imgW="914400" imgH="771480" progId="Package">
                  <p:embed/>
                  <p:pic>
                    <p:nvPicPr>
                      <p:cNvPr id="0"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2312" y="592191"/>
                        <a:ext cx="1235490" cy="9766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1271115426"/>
              </p:ext>
            </p:extLst>
          </p:nvPr>
        </p:nvGraphicFramePr>
        <p:xfrm>
          <a:off x="1643063" y="1157288"/>
          <a:ext cx="9915525" cy="6986587"/>
        </p:xfrm>
        <a:graphic>
          <a:graphicData uri="http://schemas.openxmlformats.org/presentationml/2006/ole">
            <mc:AlternateContent xmlns:mc="http://schemas.openxmlformats.org/markup-compatibility/2006">
              <mc:Choice xmlns:v="urn:schemas-microsoft-com:vml" Requires="v">
                <p:oleObj spid="_x0000_s12347" name="Document" r:id="rId6" imgW="10335085" imgH="7174898" progId="Word.Document.8">
                  <p:embed/>
                </p:oleObj>
              </mc:Choice>
              <mc:Fallback>
                <p:oleObj name="Document" r:id="rId6" imgW="10335085" imgH="7174898" progId="Word.Document.8">
                  <p:embed/>
                  <p:pic>
                    <p:nvPicPr>
                      <p:cNvPr id="0" name="Picture 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3063" y="1157288"/>
                        <a:ext cx="9915525" cy="6986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1237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44440" y="289259"/>
            <a:ext cx="8911687" cy="1280890"/>
          </a:xfrm>
        </p:spPr>
        <p:txBody>
          <a:bodyPr/>
          <a:lstStyle/>
          <a:p>
            <a:r>
              <a:rPr lang="sk-SK" b="1" dirty="0" err="1" smtClean="0"/>
              <a:t>Akrostich</a:t>
            </a:r>
            <a:endParaRPr lang="sk-SK" b="1" dirty="0"/>
          </a:p>
        </p:txBody>
      </p:sp>
      <p:sp>
        <p:nvSpPr>
          <p:cNvPr id="3" name="Obdĺžnik 2"/>
          <p:cNvSpPr/>
          <p:nvPr/>
        </p:nvSpPr>
        <p:spPr>
          <a:xfrm>
            <a:off x="1966175" y="1160533"/>
            <a:ext cx="9199808" cy="4878259"/>
          </a:xfrm>
          <a:prstGeom prst="rect">
            <a:avLst/>
          </a:prstGeom>
        </p:spPr>
        <p:txBody>
          <a:bodyPr wrap="square">
            <a:spAutoFit/>
          </a:bodyPr>
          <a:lstStyle/>
          <a:p>
            <a:pPr algn="just">
              <a:lnSpc>
                <a:spcPct val="150000"/>
              </a:lnSpc>
              <a:spcAft>
                <a:spcPts val="1000"/>
              </a:spcAft>
            </a:pPr>
            <a:r>
              <a:rPr lang="sk-SK" dirty="0">
                <a:latin typeface="Times New Roman" panose="02020603050405020304" pitchFamily="18" charset="0"/>
                <a:ea typeface="Times New Roman" panose="02020603050405020304" pitchFamily="18" charset="0"/>
                <a:cs typeface="Times New Roman" panose="02020603050405020304" pitchFamily="18" charset="0"/>
              </a:rPr>
              <a:t>       </a:t>
            </a:r>
            <a:r>
              <a:rPr lang="sk-SK" b="1" dirty="0">
                <a:solidFill>
                  <a:srgbClr val="0070C0"/>
                </a:solidFill>
                <a:latin typeface="+mj-lt"/>
                <a:ea typeface="Times New Roman" panose="02020603050405020304" pitchFamily="18" charset="0"/>
                <a:cs typeface="Times New Roman" panose="02020603050405020304" pitchFamily="18" charset="0"/>
              </a:rPr>
              <a:t>Je to metóda, pri ktorej na prvé písmená nejakého </a:t>
            </a:r>
            <a:r>
              <a:rPr lang="sk-SK" b="1" dirty="0" smtClean="0">
                <a:solidFill>
                  <a:srgbClr val="0070C0"/>
                </a:solidFill>
                <a:latin typeface="+mj-lt"/>
                <a:ea typeface="Times New Roman" panose="02020603050405020304" pitchFamily="18" charset="0"/>
                <a:cs typeface="Times New Roman" panose="02020603050405020304" pitchFamily="18" charset="0"/>
              </a:rPr>
              <a:t>slova, mena  alebo pojmu </a:t>
            </a:r>
            <a:r>
              <a:rPr lang="sk-SK" b="1" dirty="0">
                <a:solidFill>
                  <a:srgbClr val="0070C0"/>
                </a:solidFill>
                <a:latin typeface="+mj-lt"/>
                <a:ea typeface="Times New Roman" panose="02020603050405020304" pitchFamily="18" charset="0"/>
                <a:cs typeface="Times New Roman" panose="02020603050405020304" pitchFamily="18" charset="0"/>
              </a:rPr>
              <a:t>vymýšľame ďalšie </a:t>
            </a:r>
            <a:r>
              <a:rPr lang="sk-SK" b="1" dirty="0" smtClean="0">
                <a:solidFill>
                  <a:srgbClr val="0070C0"/>
                </a:solidFill>
                <a:latin typeface="+mj-lt"/>
                <a:ea typeface="Times New Roman" panose="02020603050405020304" pitchFamily="18" charset="0"/>
                <a:cs typeface="Times New Roman" panose="02020603050405020304" pitchFamily="18" charset="0"/>
              </a:rPr>
              <a:t>slová</a:t>
            </a:r>
            <a:r>
              <a:rPr lang="sk-SK" sz="1600" b="1" dirty="0" smtClean="0">
                <a:solidFill>
                  <a:srgbClr val="0070C0"/>
                </a:solidFill>
                <a:latin typeface="+mj-lt"/>
                <a:ea typeface="Times New Roman" panose="02020603050405020304" pitchFamily="18" charset="0"/>
                <a:cs typeface="Times New Roman" panose="02020603050405020304" pitchFamily="18" charset="0"/>
              </a:rPr>
              <a:t>, </a:t>
            </a:r>
            <a:r>
              <a:rPr lang="sk-SK" b="1" dirty="0" smtClean="0">
                <a:solidFill>
                  <a:srgbClr val="0070C0"/>
                </a:solidFill>
                <a:latin typeface="+mj-lt"/>
                <a:ea typeface="Times New Roman" panose="02020603050405020304" pitchFamily="18" charset="0"/>
                <a:cs typeface="Times New Roman" panose="02020603050405020304" pitchFamily="18" charset="0"/>
              </a:rPr>
              <a:t>väčšinou vlastnosti, </a:t>
            </a:r>
            <a:r>
              <a:rPr lang="sk-SK" b="1" dirty="0">
                <a:solidFill>
                  <a:srgbClr val="0070C0"/>
                </a:solidFill>
                <a:latin typeface="+mj-lt"/>
                <a:ea typeface="Times New Roman" panose="02020603050405020304" pitchFamily="18" charset="0"/>
                <a:cs typeface="Times New Roman" panose="02020603050405020304" pitchFamily="18" charset="0"/>
              </a:rPr>
              <a:t>ktoré súvisia </a:t>
            </a:r>
            <a:r>
              <a:rPr lang="sk-SK" b="1" dirty="0" smtClean="0">
                <a:solidFill>
                  <a:srgbClr val="0070C0"/>
                </a:solidFill>
                <a:latin typeface="+mj-lt"/>
                <a:ea typeface="Times New Roman" panose="02020603050405020304" pitchFamily="18" charset="0"/>
                <a:cs typeface="Times New Roman" panose="02020603050405020304" pitchFamily="18" charset="0"/>
              </a:rPr>
              <a:t>s témou, ale môžu  tvoriť aj vety a pod. </a:t>
            </a:r>
          </a:p>
          <a:p>
            <a:pPr algn="just">
              <a:lnSpc>
                <a:spcPct val="150000"/>
              </a:lnSpc>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a:t>
            </a:r>
          </a:p>
          <a:p>
            <a:pPr algn="just">
              <a:lnSpc>
                <a:spcPct val="150000"/>
              </a:lnSpc>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Š </a:t>
            </a:r>
            <a:r>
              <a:rPr lang="sk-SK" sz="2000" b="1" dirty="0" err="1">
                <a:solidFill>
                  <a:srgbClr val="0070C0"/>
                </a:solidFill>
                <a:latin typeface="+mj-lt"/>
                <a:ea typeface="Times New Roman" panose="02020603050405020304" pitchFamily="18" charset="0"/>
                <a:cs typeface="Times New Roman" panose="02020603050405020304" pitchFamily="18" charset="0"/>
              </a:rPr>
              <a:t>ikovný</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A </a:t>
            </a:r>
            <a:r>
              <a:rPr lang="sk-SK" sz="2000" b="1" dirty="0" err="1" smtClean="0">
                <a:solidFill>
                  <a:srgbClr val="0070C0"/>
                </a:solidFill>
                <a:latin typeface="+mj-lt"/>
                <a:ea typeface="Times New Roman" panose="02020603050405020304" pitchFamily="18" charset="0"/>
                <a:cs typeface="Times New Roman" panose="02020603050405020304" pitchFamily="18" charset="0"/>
              </a:rPr>
              <a:t>mbiciózna</a:t>
            </a:r>
            <a:endParaRPr lang="sk-SK" b="1" dirty="0">
              <a:solidFill>
                <a:srgbClr val="0070C0"/>
              </a:solidFill>
              <a:latin typeface="+mj-lt"/>
              <a:ea typeface="Times New Roman" panose="02020603050405020304" pitchFamily="18" charset="0"/>
              <a:cs typeface="Times New Roman" panose="02020603050405020304" pitchFamily="18" charset="0"/>
            </a:endParaRPr>
          </a:p>
          <a:p>
            <a:pPr>
              <a:lnSpc>
                <a:spcPct val="150000"/>
              </a:lnSpc>
              <a:spcAft>
                <a:spcPts val="1000"/>
              </a:spcAft>
            </a:pPr>
            <a:r>
              <a:rPr lang="sk-SK" sz="2000" b="1" dirty="0" smtClean="0">
                <a:solidFill>
                  <a:srgbClr val="0070C0"/>
                </a:solidFill>
                <a:latin typeface="+mj-lt"/>
                <a:ea typeface="Times New Roman" panose="02020603050405020304" pitchFamily="18" charset="0"/>
                <a:cs typeface="Times New Roman" panose="02020603050405020304" pitchFamily="18" charset="0"/>
              </a:rPr>
              <a:t>                   T </a:t>
            </a:r>
            <a:r>
              <a:rPr lang="sk-SK" sz="2000" b="1" dirty="0" err="1">
                <a:solidFill>
                  <a:srgbClr val="0070C0"/>
                </a:solidFill>
                <a:latin typeface="+mj-lt"/>
                <a:ea typeface="Times New Roman" panose="02020603050405020304" pitchFamily="18" charset="0"/>
                <a:cs typeface="Times New Roman" panose="02020603050405020304" pitchFamily="18" charset="0"/>
              </a:rPr>
              <a:t>vorivý</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D </a:t>
            </a:r>
            <a:r>
              <a:rPr lang="sk-SK" sz="2000" b="1" dirty="0" err="1">
                <a:solidFill>
                  <a:srgbClr val="0070C0"/>
                </a:solidFill>
                <a:latin typeface="+mj-lt"/>
                <a:ea typeface="Times New Roman" panose="02020603050405020304" pitchFamily="18" charset="0"/>
                <a:cs typeface="Times New Roman" panose="02020603050405020304" pitchFamily="18" charset="0"/>
              </a:rPr>
              <a:t>ievčenská</a:t>
            </a:r>
            <a:endParaRPr lang="sk-SK" b="1" dirty="0">
              <a:solidFill>
                <a:srgbClr val="0070C0"/>
              </a:solidFill>
              <a:latin typeface="+mj-lt"/>
              <a:ea typeface="Calibri" panose="020F0502020204030204" pitchFamily="34" charset="0"/>
              <a:cs typeface="Times New Roman" panose="02020603050405020304" pitchFamily="18" charset="0"/>
            </a:endParaRPr>
          </a:p>
          <a:p>
            <a:pPr>
              <a:lnSpc>
                <a:spcPct val="150000"/>
              </a:lnSpc>
              <a:spcAft>
                <a:spcPts val="1000"/>
              </a:spcAft>
            </a:pPr>
            <a:r>
              <a:rPr lang="sk-SK" sz="2000" b="1" dirty="0" smtClean="0">
                <a:solidFill>
                  <a:srgbClr val="0070C0"/>
                </a:solidFill>
                <a:latin typeface="+mj-lt"/>
                <a:ea typeface="Times New Roman" panose="02020603050405020304" pitchFamily="18" charset="0"/>
                <a:cs typeface="Times New Roman" panose="02020603050405020304" pitchFamily="18" charset="0"/>
              </a:rPr>
              <a:t>                   Ú </a:t>
            </a:r>
            <a:r>
              <a:rPr lang="sk-SK" sz="2000" b="1" dirty="0" err="1">
                <a:solidFill>
                  <a:srgbClr val="0070C0"/>
                </a:solidFill>
                <a:latin typeface="+mj-lt"/>
                <a:ea typeface="Times New Roman" panose="02020603050405020304" pitchFamily="18" charset="0"/>
                <a:cs typeface="Times New Roman" panose="02020603050405020304" pitchFamily="18" charset="0"/>
              </a:rPr>
              <a:t>silovný</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E </a:t>
            </a:r>
            <a:r>
              <a:rPr lang="sk-SK" sz="2000" b="1" dirty="0" err="1">
                <a:solidFill>
                  <a:srgbClr val="0070C0"/>
                </a:solidFill>
                <a:latin typeface="+mj-lt"/>
                <a:ea typeface="Times New Roman" panose="02020603050405020304" pitchFamily="18" charset="0"/>
                <a:cs typeface="Times New Roman" panose="02020603050405020304" pitchFamily="18" charset="0"/>
              </a:rPr>
              <a:t>legantná</a:t>
            </a:r>
            <a:endParaRPr lang="sk-SK" b="1" dirty="0">
              <a:solidFill>
                <a:srgbClr val="0070C0"/>
              </a:solidFill>
              <a:latin typeface="+mj-lt"/>
              <a:ea typeface="Calibri" panose="020F0502020204030204" pitchFamily="34" charset="0"/>
              <a:cs typeface="Times New Roman" panose="02020603050405020304" pitchFamily="18" charset="0"/>
            </a:endParaRPr>
          </a:p>
          <a:p>
            <a:pPr>
              <a:lnSpc>
                <a:spcPct val="150000"/>
              </a:lnSpc>
              <a:spcAft>
                <a:spcPts val="1000"/>
              </a:spcAft>
            </a:pPr>
            <a:r>
              <a:rPr lang="sk-SK" sz="2000" b="1" dirty="0" smtClean="0">
                <a:solidFill>
                  <a:srgbClr val="0070C0"/>
                </a:solidFill>
                <a:latin typeface="+mj-lt"/>
                <a:ea typeface="Times New Roman" panose="02020603050405020304" pitchFamily="18" charset="0"/>
                <a:cs typeface="Times New Roman" panose="02020603050405020304" pitchFamily="18" charset="0"/>
              </a:rPr>
              <a:t>                   R </a:t>
            </a:r>
            <a:r>
              <a:rPr lang="sk-SK" sz="2000" b="1" dirty="0" err="1">
                <a:solidFill>
                  <a:srgbClr val="0070C0"/>
                </a:solidFill>
                <a:latin typeface="+mj-lt"/>
                <a:ea typeface="Times New Roman" panose="02020603050405020304" pitchFamily="18" charset="0"/>
                <a:cs typeface="Times New Roman" panose="02020603050405020304" pitchFamily="18" charset="0"/>
              </a:rPr>
              <a:t>ozumný</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L </a:t>
            </a:r>
            <a:r>
              <a:rPr lang="sk-SK" sz="2000" b="1" dirty="0" err="1">
                <a:solidFill>
                  <a:srgbClr val="0070C0"/>
                </a:solidFill>
                <a:latin typeface="+mj-lt"/>
                <a:ea typeface="Times New Roman" panose="02020603050405020304" pitchFamily="18" charset="0"/>
                <a:cs typeface="Times New Roman" panose="02020603050405020304" pitchFamily="18" charset="0"/>
              </a:rPr>
              <a:t>áskavá</a:t>
            </a:r>
            <a:endParaRPr lang="sk-SK" b="1" dirty="0">
              <a:solidFill>
                <a:srgbClr val="0070C0"/>
              </a:solidFill>
              <a:latin typeface="+mj-lt"/>
              <a:ea typeface="Calibri" panose="020F0502020204030204" pitchFamily="34" charset="0"/>
              <a:cs typeface="Times New Roman" panose="02020603050405020304" pitchFamily="18" charset="0"/>
            </a:endParaRPr>
          </a:p>
          <a:p>
            <a:pPr>
              <a:lnSpc>
                <a:spcPct val="150000"/>
              </a:lnSpc>
              <a:spcAft>
                <a:spcPts val="1000"/>
              </a:spcAft>
            </a:pP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a:t>
            </a:r>
            <a:r>
              <a:rPr lang="sk-SK" sz="2000" b="1" dirty="0">
                <a:solidFill>
                  <a:srgbClr val="0070C0"/>
                </a:solidFill>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              A </a:t>
            </a:r>
            <a:r>
              <a:rPr lang="sk-SK" sz="2000" b="1" dirty="0" err="1" smtClean="0">
                <a:solidFill>
                  <a:srgbClr val="0070C0"/>
                </a:solidFill>
                <a:latin typeface="+mj-lt"/>
                <a:ea typeface="Times New Roman" panose="02020603050405020304" pitchFamily="18" charset="0"/>
                <a:cs typeface="Times New Roman" panose="02020603050405020304" pitchFamily="18" charset="0"/>
              </a:rPr>
              <a:t>traktívna</a:t>
            </a:r>
            <a:endParaRPr lang="sk-SK"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830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58329" y="546836"/>
            <a:ext cx="8911687" cy="1280890"/>
          </a:xfrm>
        </p:spPr>
        <p:txBody>
          <a:bodyPr>
            <a:normAutofit/>
          </a:bodyPr>
          <a:lstStyle/>
          <a:p>
            <a:pPr algn="ctr"/>
            <a:r>
              <a:rPr lang="sk-SK" b="1" dirty="0" smtClean="0">
                <a:ea typeface="Times New Roman" panose="02020603050405020304" pitchFamily="18" charset="0"/>
                <a:cs typeface="Times New Roman" panose="02020603050405020304" pitchFamily="18" charset="0"/>
              </a:rPr>
              <a:t>Stretnutie dvoch osobností</a:t>
            </a:r>
            <a:br>
              <a:rPr lang="sk-SK" b="1" dirty="0" smtClean="0">
                <a:ea typeface="Times New Roman" panose="02020603050405020304" pitchFamily="18" charset="0"/>
                <a:cs typeface="Times New Roman" panose="02020603050405020304" pitchFamily="18" charset="0"/>
              </a:rPr>
            </a:br>
            <a:r>
              <a:rPr lang="sk-SK" b="1" dirty="0" smtClean="0">
                <a:ea typeface="Times New Roman" panose="02020603050405020304" pitchFamily="18" charset="0"/>
                <a:cs typeface="Times New Roman" panose="02020603050405020304" pitchFamily="18" charset="0"/>
              </a:rPr>
              <a:t> (spisovateľov)</a:t>
            </a:r>
            <a:endParaRPr lang="sk-SK" dirty="0"/>
          </a:p>
        </p:txBody>
      </p:sp>
      <p:sp>
        <p:nvSpPr>
          <p:cNvPr id="3" name="Obdĺžnik 2"/>
          <p:cNvSpPr/>
          <p:nvPr/>
        </p:nvSpPr>
        <p:spPr>
          <a:xfrm>
            <a:off x="2125644" y="3126083"/>
            <a:ext cx="8517229" cy="2862322"/>
          </a:xfrm>
          <a:prstGeom prst="rect">
            <a:avLst/>
          </a:prstGeom>
        </p:spPr>
        <p:txBody>
          <a:bodyPr wrap="square">
            <a:spAutoFit/>
          </a:bodyPr>
          <a:lstStyle/>
          <a:p>
            <a:pPr algn="just">
              <a:lnSpc>
                <a:spcPct val="150000"/>
              </a:lnSpc>
              <a:spcAft>
                <a:spcPts val="1000"/>
              </a:spcAft>
            </a:pPr>
            <a:r>
              <a:rPr lang="sk-SK" dirty="0">
                <a:latin typeface="Times New Roman" panose="02020603050405020304" pitchFamily="18" charset="0"/>
                <a:ea typeface="Times New Roman" panose="02020603050405020304" pitchFamily="18" charset="0"/>
                <a:cs typeface="Times New Roman" panose="02020603050405020304" pitchFamily="18" charset="0"/>
              </a:rPr>
              <a:t>    </a:t>
            </a:r>
            <a:r>
              <a:rPr lang="sk-SK" dirty="0" smtClean="0">
                <a:latin typeface="+mj-lt"/>
                <a:ea typeface="Times New Roman" panose="02020603050405020304" pitchFamily="18" charset="0"/>
                <a:cs typeface="Times New Roman" panose="02020603050405020304" pitchFamily="18" charset="0"/>
              </a:rPr>
              <a:t> </a:t>
            </a:r>
            <a:r>
              <a:rPr lang="sk-SK" sz="2000" b="1" dirty="0" smtClean="0">
                <a:solidFill>
                  <a:srgbClr val="0070C0"/>
                </a:solidFill>
                <a:latin typeface="+mj-lt"/>
                <a:ea typeface="Times New Roman" panose="02020603050405020304" pitchFamily="18" charset="0"/>
                <a:cs typeface="Times New Roman" panose="02020603050405020304" pitchFamily="18" charset="0"/>
              </a:rPr>
              <a:t>Žiaci si </a:t>
            </a:r>
            <a:r>
              <a:rPr lang="sk-SK" sz="2000" b="1" dirty="0">
                <a:solidFill>
                  <a:srgbClr val="0070C0"/>
                </a:solidFill>
                <a:latin typeface="+mj-lt"/>
                <a:ea typeface="Times New Roman" panose="02020603050405020304" pitchFamily="18" charset="0"/>
                <a:cs typeface="Times New Roman" panose="02020603050405020304" pitchFamily="18" charset="0"/>
              </a:rPr>
              <a:t>na domácu úlohu preštudujú zaujímavosti zo životopisov </a:t>
            </a:r>
            <a:r>
              <a:rPr lang="sk-SK" sz="2000" b="1" dirty="0" smtClean="0">
                <a:solidFill>
                  <a:srgbClr val="0070C0"/>
                </a:solidFill>
                <a:latin typeface="+mj-lt"/>
                <a:ea typeface="Times New Roman" panose="02020603050405020304" pitchFamily="18" charset="0"/>
                <a:cs typeface="Times New Roman" panose="02020603050405020304" pitchFamily="18" charset="0"/>
              </a:rPr>
              <a:t>dvoch osobností. </a:t>
            </a:r>
            <a:r>
              <a:rPr lang="sk-SK" sz="2000" b="1" dirty="0">
                <a:solidFill>
                  <a:srgbClr val="0070C0"/>
                </a:solidFill>
                <a:latin typeface="+mj-lt"/>
                <a:ea typeface="Times New Roman" panose="02020603050405020304" pitchFamily="18" charset="0"/>
                <a:cs typeface="Times New Roman" panose="02020603050405020304" pitchFamily="18" charset="0"/>
              </a:rPr>
              <a:t>Títo autori sa stretnú, rozprávajú sa o svojom živote a tvorbe. Žiaci </a:t>
            </a:r>
            <a:r>
              <a:rPr lang="sk-SK" sz="2000" b="1" dirty="0" smtClean="0">
                <a:solidFill>
                  <a:srgbClr val="0070C0"/>
                </a:solidFill>
                <a:latin typeface="+mj-lt"/>
                <a:ea typeface="Times New Roman" panose="02020603050405020304" pitchFamily="18" charset="0"/>
                <a:cs typeface="Times New Roman" panose="02020603050405020304" pitchFamily="18" charset="0"/>
              </a:rPr>
              <a:t>majú vytušiť, </a:t>
            </a:r>
            <a:r>
              <a:rPr lang="sk-SK" sz="2000" b="1" dirty="0">
                <a:solidFill>
                  <a:srgbClr val="0070C0"/>
                </a:solidFill>
                <a:latin typeface="+mj-lt"/>
                <a:ea typeface="Times New Roman" panose="02020603050405020304" pitchFamily="18" charset="0"/>
                <a:cs typeface="Times New Roman" panose="02020603050405020304" pitchFamily="18" charset="0"/>
              </a:rPr>
              <a:t>ktorí autori sa stretli. Ďalšou alternatívou je stretnutie redaktora </a:t>
            </a:r>
            <a:r>
              <a:rPr lang="sk-SK" sz="2000" b="1" dirty="0" smtClean="0">
                <a:solidFill>
                  <a:srgbClr val="0070C0"/>
                </a:solidFill>
                <a:latin typeface="+mj-lt"/>
                <a:ea typeface="Times New Roman" panose="02020603050405020304" pitchFamily="18" charset="0"/>
                <a:cs typeface="Times New Roman" panose="02020603050405020304" pitchFamily="18" charset="0"/>
              </a:rPr>
              <a:t>s významnou osobnosťou, resp. spisovateľom, </a:t>
            </a:r>
            <a:r>
              <a:rPr lang="sk-SK" sz="2000" b="1" dirty="0">
                <a:solidFill>
                  <a:srgbClr val="0070C0"/>
                </a:solidFill>
                <a:latin typeface="+mj-lt"/>
                <a:ea typeface="Times New Roman" panose="02020603050405020304" pitchFamily="18" charset="0"/>
                <a:cs typeface="Times New Roman" panose="02020603050405020304" pitchFamily="18" charset="0"/>
              </a:rPr>
              <a:t>ktorý robí s ním rozhovor. </a:t>
            </a:r>
            <a:r>
              <a:rPr lang="sk-SK" sz="2000" b="1" dirty="0" smtClean="0">
                <a:solidFill>
                  <a:srgbClr val="0070C0"/>
                </a:solidFill>
                <a:latin typeface="+mj-lt"/>
                <a:ea typeface="Times New Roman" panose="02020603050405020304" pitchFamily="18" charset="0"/>
                <a:cs typeface="Times New Roman" panose="02020603050405020304" pitchFamily="18" charset="0"/>
              </a:rPr>
              <a:t>Zároveň </a:t>
            </a:r>
            <a:r>
              <a:rPr lang="sk-SK" sz="2000" b="1" dirty="0">
                <a:solidFill>
                  <a:srgbClr val="0070C0"/>
                </a:solidFill>
                <a:latin typeface="+mj-lt"/>
                <a:ea typeface="Times New Roman" panose="02020603050405020304" pitchFamily="18" charset="0"/>
                <a:cs typeface="Times New Roman" panose="02020603050405020304" pitchFamily="18" charset="0"/>
              </a:rPr>
              <a:t>si zopakujú, čo je dialóg a </a:t>
            </a:r>
            <a:r>
              <a:rPr lang="sk-SK" sz="2000" b="1" dirty="0" smtClean="0">
                <a:solidFill>
                  <a:srgbClr val="0070C0"/>
                </a:solidFill>
                <a:latin typeface="+mj-lt"/>
                <a:ea typeface="Times New Roman" panose="02020603050405020304" pitchFamily="18" charset="0"/>
                <a:cs typeface="Times New Roman" panose="02020603050405020304" pitchFamily="18" charset="0"/>
              </a:rPr>
              <a:t>interview.</a:t>
            </a:r>
            <a:endParaRPr lang="sk-SK"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05979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80313" y="1175439"/>
            <a:ext cx="8911687" cy="1280890"/>
          </a:xfrm>
        </p:spPr>
        <p:txBody>
          <a:bodyPr/>
          <a:lstStyle/>
          <a:p>
            <a:r>
              <a:rPr lang="sk-SK" b="1" dirty="0" smtClean="0"/>
              <a:t>Písanie fiktívnych listov</a:t>
            </a:r>
            <a:endParaRPr lang="sk-SK" b="1" dirty="0"/>
          </a:p>
        </p:txBody>
      </p:sp>
      <p:sp>
        <p:nvSpPr>
          <p:cNvPr id="3" name="Obdĺžnik 2"/>
          <p:cNvSpPr/>
          <p:nvPr/>
        </p:nvSpPr>
        <p:spPr>
          <a:xfrm>
            <a:off x="2023499" y="3454358"/>
            <a:ext cx="8834906" cy="2400657"/>
          </a:xfrm>
          <a:prstGeom prst="rect">
            <a:avLst/>
          </a:prstGeom>
        </p:spPr>
        <p:txBody>
          <a:bodyPr wrap="square">
            <a:spAutoFit/>
          </a:bodyPr>
          <a:lstStyle/>
          <a:p>
            <a:pPr algn="just">
              <a:lnSpc>
                <a:spcPct val="150000"/>
              </a:lnSpc>
              <a:spcAft>
                <a:spcPts val="1000"/>
              </a:spcAft>
            </a:pPr>
            <a:r>
              <a:rPr lang="sk-SK" dirty="0">
                <a:latin typeface="Times New Roman" panose="02020603050405020304" pitchFamily="18" charset="0"/>
                <a:ea typeface="Times New Roman" panose="02020603050405020304" pitchFamily="18" charset="0"/>
                <a:cs typeface="Times New Roman" panose="02020603050405020304" pitchFamily="18" charset="0"/>
              </a:rPr>
              <a:t>    </a:t>
            </a:r>
            <a:r>
              <a:rPr lang="sk-SK" sz="2000" b="1" dirty="0">
                <a:solidFill>
                  <a:srgbClr val="0070C0"/>
                </a:solidFill>
                <a:latin typeface="+mj-lt"/>
                <a:ea typeface="Times New Roman" panose="02020603050405020304" pitchFamily="18" charset="0"/>
                <a:cs typeface="Times New Roman" panose="02020603050405020304" pitchFamily="18" charset="0"/>
              </a:rPr>
              <a:t> Po </a:t>
            </a:r>
            <a:r>
              <a:rPr lang="sk-SK" sz="2000" b="1" dirty="0" smtClean="0">
                <a:solidFill>
                  <a:srgbClr val="0070C0"/>
                </a:solidFill>
                <a:latin typeface="+mj-lt"/>
                <a:ea typeface="Times New Roman" panose="02020603050405020304" pitchFamily="18" charset="0"/>
                <a:cs typeface="Times New Roman" panose="02020603050405020304" pitchFamily="18" charset="0"/>
              </a:rPr>
              <a:t>prebratej látke žiaci </a:t>
            </a:r>
            <a:r>
              <a:rPr lang="sk-SK" sz="2000" b="1" dirty="0">
                <a:solidFill>
                  <a:srgbClr val="0070C0"/>
                </a:solidFill>
                <a:latin typeface="+mj-lt"/>
                <a:ea typeface="Times New Roman" panose="02020603050405020304" pitchFamily="18" charset="0"/>
                <a:cs typeface="Times New Roman" panose="02020603050405020304" pitchFamily="18" charset="0"/>
              </a:rPr>
              <a:t>môžu písať fiktívne listy </a:t>
            </a:r>
            <a:r>
              <a:rPr lang="sk-SK" sz="2000" b="1" dirty="0" smtClean="0">
                <a:solidFill>
                  <a:srgbClr val="0070C0"/>
                </a:solidFill>
                <a:latin typeface="+mj-lt"/>
                <a:ea typeface="Times New Roman" panose="02020603050405020304" pitchFamily="18" charset="0"/>
                <a:cs typeface="Times New Roman" panose="02020603050405020304" pitchFamily="18" charset="0"/>
              </a:rPr>
              <a:t>významným osobnostiam: Ľ. Štúrovi, A. Bernolákovi, M. Hattalovi a pod. </a:t>
            </a:r>
            <a:r>
              <a:rPr lang="sk-SK" sz="2000" b="1" dirty="0">
                <a:solidFill>
                  <a:srgbClr val="0070C0"/>
                </a:solidFill>
                <a:latin typeface="+mj-lt"/>
                <a:ea typeface="Times New Roman" panose="02020603050405020304" pitchFamily="18" charset="0"/>
                <a:cs typeface="Times New Roman" panose="02020603050405020304" pitchFamily="18" charset="0"/>
              </a:rPr>
              <a:t>V listoch </a:t>
            </a:r>
            <a:r>
              <a:rPr lang="sk-SK" sz="2000" b="1" dirty="0" smtClean="0">
                <a:solidFill>
                  <a:srgbClr val="0070C0"/>
                </a:solidFill>
                <a:latin typeface="+mj-lt"/>
                <a:ea typeface="Times New Roman" panose="02020603050405020304" pitchFamily="18" charset="0"/>
                <a:cs typeface="Times New Roman" panose="02020603050405020304" pitchFamily="18" charset="0"/>
              </a:rPr>
              <a:t>môžu napísať, </a:t>
            </a:r>
            <a:r>
              <a:rPr lang="sk-SK" sz="2000" b="1" dirty="0">
                <a:solidFill>
                  <a:srgbClr val="0070C0"/>
                </a:solidFill>
                <a:latin typeface="+mj-lt"/>
                <a:ea typeface="Times New Roman" panose="02020603050405020304" pitchFamily="18" charset="0"/>
                <a:cs typeface="Times New Roman" panose="02020603050405020304" pitchFamily="18" charset="0"/>
              </a:rPr>
              <a:t>čo sa im v </a:t>
            </a:r>
            <a:r>
              <a:rPr lang="sk-SK" sz="2000" b="1" dirty="0" smtClean="0">
                <a:solidFill>
                  <a:srgbClr val="0070C0"/>
                </a:solidFill>
                <a:latin typeface="+mj-lt"/>
                <a:ea typeface="Times New Roman" panose="02020603050405020304" pitchFamily="18" charset="0"/>
                <a:cs typeface="Times New Roman" panose="02020603050405020304" pitchFamily="18" charset="0"/>
              </a:rPr>
              <a:t>súvislosti s ich dielom páči </a:t>
            </a:r>
            <a:r>
              <a:rPr lang="sk-SK" sz="2000" b="1" dirty="0">
                <a:solidFill>
                  <a:srgbClr val="0070C0"/>
                </a:solidFill>
                <a:latin typeface="+mj-lt"/>
                <a:ea typeface="Times New Roman" panose="02020603050405020304" pitchFamily="18" charset="0"/>
                <a:cs typeface="Times New Roman" panose="02020603050405020304" pitchFamily="18" charset="0"/>
              </a:rPr>
              <a:t>a čo nie. Čiže prostredníctvom listu sa môžu pokúsiť napísať malú kritiku. Taktiež môžu autorovi </a:t>
            </a:r>
            <a:r>
              <a:rPr lang="sk-SK" sz="2000" b="1" dirty="0" smtClean="0">
                <a:solidFill>
                  <a:srgbClr val="0070C0"/>
                </a:solidFill>
                <a:latin typeface="+mj-lt"/>
                <a:ea typeface="Times New Roman" panose="02020603050405020304" pitchFamily="18" charset="0"/>
                <a:cs typeface="Times New Roman" panose="02020603050405020304" pitchFamily="18" charset="0"/>
              </a:rPr>
              <a:t>napísať nejaké odporúčanie a prejaviť svoje názory. </a:t>
            </a:r>
            <a:endParaRPr lang="sk-SK"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564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86835" y="601314"/>
            <a:ext cx="8911687" cy="1280890"/>
          </a:xfrm>
        </p:spPr>
        <p:txBody>
          <a:bodyPr/>
          <a:lstStyle/>
          <a:p>
            <a:r>
              <a:rPr lang="sk-SK" b="1" dirty="0" smtClean="0"/>
              <a:t>Pexeso</a:t>
            </a:r>
            <a:endParaRPr lang="sk-SK" b="1" dirty="0"/>
          </a:p>
        </p:txBody>
      </p:sp>
      <p:sp>
        <p:nvSpPr>
          <p:cNvPr id="3" name="Obdĺžnik 2"/>
          <p:cNvSpPr/>
          <p:nvPr/>
        </p:nvSpPr>
        <p:spPr>
          <a:xfrm>
            <a:off x="2508351" y="1882204"/>
            <a:ext cx="9028090" cy="3785652"/>
          </a:xfrm>
          <a:prstGeom prst="rect">
            <a:avLst/>
          </a:prstGeom>
        </p:spPr>
        <p:txBody>
          <a:bodyPr wrap="square">
            <a:spAutoFit/>
          </a:bodyPr>
          <a:lstStyle/>
          <a:p>
            <a:pPr algn="just"/>
            <a:r>
              <a:rPr lang="sk-SK" sz="2400" b="1" dirty="0">
                <a:solidFill>
                  <a:srgbClr val="0070C0"/>
                </a:solidFill>
              </a:rPr>
              <a:t>Pexeso Princíp detskej hry, pri ktorej sa hľadajú páry. Jeden druh kartičiek (červené) obsahuje istý druh informácie, napr. termíny, osobnosti. Druhý druh kartičiek (modré) skrývajú definície, diela, konkrétne texty. </a:t>
            </a:r>
            <a:r>
              <a:rPr lang="sk-SK" sz="2400" b="1" dirty="0" smtClean="0">
                <a:solidFill>
                  <a:srgbClr val="0070C0"/>
                </a:solidFill>
              </a:rPr>
              <a:t>Začína žiak </a:t>
            </a:r>
            <a:r>
              <a:rPr lang="sk-SK" sz="2400" b="1" dirty="0">
                <a:solidFill>
                  <a:srgbClr val="0070C0"/>
                </a:solidFill>
              </a:rPr>
              <a:t>s modrou kartičkou, ktorá obsahuje text, prečíta ho viackrát za sebou, aby si ho trieda uvedomila. On sám predpokladá, aký pojem sa hľadá. Vyzýva vlastníkov červených kartičiek, aby sa prihlásil ten, ktorý má zodpovedajúci termín. Úlohou tohto študenta je, aby svoj termín tiež </a:t>
            </a:r>
            <a:r>
              <a:rPr lang="sk-SK" sz="2400" b="1" dirty="0" smtClean="0">
                <a:solidFill>
                  <a:srgbClr val="0070C0"/>
                </a:solidFill>
              </a:rPr>
              <a:t>definoval na </a:t>
            </a:r>
            <a:r>
              <a:rPr lang="sk-SK" sz="2400" b="1" dirty="0">
                <a:solidFill>
                  <a:srgbClr val="0070C0"/>
                </a:solidFill>
              </a:rPr>
              <a:t>základe predtým </a:t>
            </a:r>
            <a:r>
              <a:rPr lang="sk-SK" sz="2400" b="1" dirty="0" smtClean="0">
                <a:solidFill>
                  <a:srgbClr val="0070C0"/>
                </a:solidFill>
              </a:rPr>
              <a:t>počutého. </a:t>
            </a:r>
            <a:endParaRPr lang="sk-SK" sz="2400" b="1" dirty="0">
              <a:solidFill>
                <a:srgbClr val="0070C0"/>
              </a:solidFill>
            </a:endParaRPr>
          </a:p>
        </p:txBody>
      </p:sp>
    </p:spTree>
    <p:extLst>
      <p:ext uri="{BB962C8B-B14F-4D97-AF65-F5344CB8AC3E}">
        <p14:creationId xmlns:p14="http://schemas.microsoft.com/office/powerpoint/2010/main" val="1792568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47471" y="170282"/>
            <a:ext cx="8911687" cy="1280890"/>
          </a:xfrm>
        </p:spPr>
        <p:txBody>
          <a:bodyPr/>
          <a:lstStyle/>
          <a:p>
            <a:r>
              <a:rPr lang="sk-SK" b="1" dirty="0" smtClean="0"/>
              <a:t>Ďalšie tvorivé aktivity:</a:t>
            </a:r>
            <a:endParaRPr lang="sk-SK" b="1" dirty="0"/>
          </a:p>
        </p:txBody>
      </p:sp>
      <p:sp>
        <p:nvSpPr>
          <p:cNvPr id="3" name="Obdĺžnik 2"/>
          <p:cNvSpPr/>
          <p:nvPr/>
        </p:nvSpPr>
        <p:spPr>
          <a:xfrm>
            <a:off x="1622737" y="961775"/>
            <a:ext cx="9337183" cy="5478423"/>
          </a:xfrm>
          <a:prstGeom prst="rect">
            <a:avLst/>
          </a:prstGeom>
        </p:spPr>
        <p:txBody>
          <a:bodyPr wrap="square">
            <a:spAutoFit/>
          </a:bodyPr>
          <a:lstStyle/>
          <a:p>
            <a:pPr marL="285750" indent="-285750">
              <a:buFont typeface="Arial" panose="020B0604020202020204" pitchFamily="34" charset="0"/>
              <a:buChar char="•"/>
            </a:pPr>
            <a:r>
              <a:rPr lang="sk-SK" sz="2000" b="1" u="sng" dirty="0" smtClean="0">
                <a:solidFill>
                  <a:schemeClr val="accent2">
                    <a:lumMod val="75000"/>
                  </a:schemeClr>
                </a:solidFill>
              </a:rPr>
              <a:t>Hra s kockou</a:t>
            </a:r>
          </a:p>
          <a:p>
            <a:r>
              <a:rPr lang="sk-SK" b="1" dirty="0" smtClean="0">
                <a:solidFill>
                  <a:schemeClr val="accent2">
                    <a:lumMod val="75000"/>
                  </a:schemeClr>
                </a:solidFill>
              </a:rPr>
              <a:t> Žiaci si hádžu kocku, na ktorej sú napísané čísla, a k číslam sú zase pridelené otázky a žiak odpovedá na prislúchajúcu otázku. </a:t>
            </a:r>
          </a:p>
          <a:p>
            <a:endParaRPr lang="sk-SK" b="1" dirty="0">
              <a:solidFill>
                <a:schemeClr val="accent2">
                  <a:lumMod val="75000"/>
                </a:schemeClr>
              </a:solidFill>
            </a:endParaRPr>
          </a:p>
          <a:p>
            <a:pPr marL="285750" indent="-285750">
              <a:buFont typeface="Arial" panose="020B0604020202020204" pitchFamily="34" charset="0"/>
              <a:buChar char="•"/>
            </a:pPr>
            <a:r>
              <a:rPr lang="sk-SK" b="1" dirty="0" smtClean="0">
                <a:solidFill>
                  <a:schemeClr val="accent2">
                    <a:lumMod val="75000"/>
                  </a:schemeClr>
                </a:solidFill>
              </a:rPr>
              <a:t> </a:t>
            </a:r>
            <a:r>
              <a:rPr lang="sk-SK" sz="2000" b="1" u="sng" dirty="0">
                <a:solidFill>
                  <a:schemeClr val="accent2">
                    <a:lumMod val="75000"/>
                  </a:schemeClr>
                </a:solidFill>
              </a:rPr>
              <a:t>Reťazové skúšanie</a:t>
            </a:r>
            <a:endParaRPr lang="sk-SK" b="1" u="sng" dirty="0">
              <a:solidFill>
                <a:schemeClr val="accent2">
                  <a:lumMod val="75000"/>
                </a:schemeClr>
              </a:solidFill>
            </a:endParaRPr>
          </a:p>
          <a:p>
            <a:r>
              <a:rPr lang="sk-SK" b="1" dirty="0">
                <a:solidFill>
                  <a:schemeClr val="accent2">
                    <a:lumMod val="75000"/>
                  </a:schemeClr>
                </a:solidFill>
              </a:rPr>
              <a:t>Pred tabuľu </a:t>
            </a:r>
            <a:r>
              <a:rPr lang="sk-SK" b="1" dirty="0" smtClean="0">
                <a:solidFill>
                  <a:schemeClr val="accent2">
                    <a:lumMod val="75000"/>
                  </a:schemeClr>
                </a:solidFill>
              </a:rPr>
              <a:t>vystúpi </a:t>
            </a:r>
            <a:r>
              <a:rPr lang="sk-SK" b="1" dirty="0">
                <a:solidFill>
                  <a:schemeClr val="accent2">
                    <a:lumMod val="75000"/>
                  </a:schemeClr>
                </a:solidFill>
              </a:rPr>
              <a:t>päť žiakov. Do skúšania učiteľ nezasahuje. Prvý žiak </a:t>
            </a:r>
            <a:r>
              <a:rPr lang="sk-SK" b="1" dirty="0" smtClean="0">
                <a:solidFill>
                  <a:schemeClr val="accent2">
                    <a:lumMod val="75000"/>
                  </a:schemeClr>
                </a:solidFill>
              </a:rPr>
              <a:t>kladie </a:t>
            </a:r>
            <a:r>
              <a:rPr lang="sk-SK" b="1" dirty="0">
                <a:solidFill>
                  <a:schemeClr val="accent2">
                    <a:lumMod val="75000"/>
                  </a:schemeClr>
                </a:solidFill>
              </a:rPr>
              <a:t>otázku druhému. Ten odpovie na ňu. Keď odpovie, </a:t>
            </a:r>
            <a:r>
              <a:rPr lang="sk-SK" b="1" dirty="0" smtClean="0">
                <a:solidFill>
                  <a:schemeClr val="accent2">
                    <a:lumMod val="75000"/>
                  </a:schemeClr>
                </a:solidFill>
              </a:rPr>
              <a:t>položí otázku </a:t>
            </a:r>
            <a:r>
              <a:rPr lang="sk-SK" b="1" dirty="0">
                <a:solidFill>
                  <a:schemeClr val="accent2">
                    <a:lumMod val="75000"/>
                  </a:schemeClr>
                </a:solidFill>
              </a:rPr>
              <a:t>tretiemu. A tak sa v skúšaní stále pokračuje. Učiteľ </a:t>
            </a:r>
            <a:r>
              <a:rPr lang="sk-SK" b="1" dirty="0" smtClean="0">
                <a:solidFill>
                  <a:schemeClr val="accent2">
                    <a:lumMod val="75000"/>
                  </a:schemeClr>
                </a:solidFill>
              </a:rPr>
              <a:t>vie zistiť, ako sú žiaci pripravení na vyučovanie nielen </a:t>
            </a:r>
            <a:r>
              <a:rPr lang="sk-SK" b="1" dirty="0">
                <a:solidFill>
                  <a:schemeClr val="accent2">
                    <a:lumMod val="75000"/>
                  </a:schemeClr>
                </a:solidFill>
              </a:rPr>
              <a:t>na základe odpovedí na otázky, ale aj na základe položených </a:t>
            </a:r>
            <a:r>
              <a:rPr lang="sk-SK" b="1" dirty="0" smtClean="0">
                <a:solidFill>
                  <a:schemeClr val="accent2">
                    <a:lumMod val="75000"/>
                  </a:schemeClr>
                </a:solidFill>
              </a:rPr>
              <a:t>otázok.</a:t>
            </a:r>
          </a:p>
          <a:p>
            <a:endParaRPr lang="sk-SK" b="1" dirty="0">
              <a:solidFill>
                <a:schemeClr val="accent2">
                  <a:lumMod val="75000"/>
                </a:schemeClr>
              </a:solidFill>
            </a:endParaRPr>
          </a:p>
          <a:p>
            <a:pPr marL="285750" indent="-285750">
              <a:buFont typeface="Arial" panose="020B0604020202020204" pitchFamily="34" charset="0"/>
              <a:buChar char="•"/>
            </a:pPr>
            <a:r>
              <a:rPr lang="sk-SK" sz="2000" b="1" u="sng" dirty="0">
                <a:solidFill>
                  <a:schemeClr val="accent2">
                    <a:lumMod val="75000"/>
                  </a:schemeClr>
                </a:solidFill>
              </a:rPr>
              <a:t>Vzájomné skúšanie skupín</a:t>
            </a:r>
          </a:p>
          <a:p>
            <a:r>
              <a:rPr lang="sk-SK" b="1" dirty="0">
                <a:solidFill>
                  <a:schemeClr val="accent2">
                    <a:lumMod val="75000"/>
                  </a:schemeClr>
                </a:solidFill>
              </a:rPr>
              <a:t>Učiteľ rozdelí žiakov do skupín. Za určitý časový limit si každá skupina pre inú skupinu pripraví niekoľko otázok z  opakovania. Potom si odovzdajú otázky, ktoré členovia </a:t>
            </a:r>
            <a:r>
              <a:rPr lang="sk-SK" b="1" dirty="0" smtClean="0">
                <a:solidFill>
                  <a:schemeClr val="accent2">
                    <a:lumMod val="75000"/>
                  </a:schemeClr>
                </a:solidFill>
              </a:rPr>
              <a:t>skupín vypracúvajú.</a:t>
            </a:r>
          </a:p>
          <a:p>
            <a:endParaRPr lang="sk-SK" b="1" dirty="0">
              <a:solidFill>
                <a:schemeClr val="accent2">
                  <a:lumMod val="75000"/>
                </a:schemeClr>
              </a:solidFill>
            </a:endParaRPr>
          </a:p>
          <a:p>
            <a:pPr marL="285750" indent="-285750">
              <a:buFont typeface="Arial" panose="020B0604020202020204" pitchFamily="34" charset="0"/>
              <a:buChar char="•"/>
            </a:pPr>
            <a:r>
              <a:rPr lang="sk-SK" sz="2000" b="1" u="sng" dirty="0">
                <a:solidFill>
                  <a:schemeClr val="accent2">
                    <a:lumMod val="75000"/>
                  </a:schemeClr>
                </a:solidFill>
              </a:rPr>
              <a:t>Postava sa predstavuje</a:t>
            </a:r>
          </a:p>
          <a:p>
            <a:r>
              <a:rPr lang="sk-SK" b="1" dirty="0">
                <a:solidFill>
                  <a:schemeClr val="accent2">
                    <a:lumMod val="75000"/>
                  </a:schemeClr>
                </a:solidFill>
              </a:rPr>
              <a:t>Žiak si predstaví, že je literárnou postavou z prečítaného úryvku. Jeho úlohou je predstaviť sa spolužiakom tak, aby oni na základe vnútornej charakteristiky zistili, ktorú postavu </a:t>
            </a:r>
            <a:r>
              <a:rPr lang="sk-SK" b="1" dirty="0" smtClean="0">
                <a:solidFill>
                  <a:schemeClr val="accent2">
                    <a:lumMod val="75000"/>
                  </a:schemeClr>
                </a:solidFill>
              </a:rPr>
              <a:t>chce  stvárniť. </a:t>
            </a:r>
            <a:endParaRPr lang="sk-SK" b="1" dirty="0">
              <a:solidFill>
                <a:schemeClr val="accent2">
                  <a:lumMod val="75000"/>
                </a:schemeClr>
              </a:solidFill>
            </a:endParaRPr>
          </a:p>
        </p:txBody>
      </p:sp>
    </p:spTree>
    <p:extLst>
      <p:ext uri="{BB962C8B-B14F-4D97-AF65-F5344CB8AC3E}">
        <p14:creationId xmlns:p14="http://schemas.microsoft.com/office/powerpoint/2010/main" val="2415759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dĺžnik 2"/>
          <p:cNvSpPr/>
          <p:nvPr/>
        </p:nvSpPr>
        <p:spPr>
          <a:xfrm>
            <a:off x="1996225" y="598352"/>
            <a:ext cx="9147777" cy="3944670"/>
          </a:xfrm>
          <a:prstGeom prst="rect">
            <a:avLst/>
          </a:prstGeom>
        </p:spPr>
        <p:txBody>
          <a:bodyPr wrap="square">
            <a:spAutoFit/>
          </a:bodyPr>
          <a:lstStyle/>
          <a:p>
            <a:pPr>
              <a:spcAft>
                <a:spcPts val="1000"/>
              </a:spcAft>
            </a:pPr>
            <a:endParaRPr lang="sk-SK" sz="2800" b="1" dirty="0" smtClean="0">
              <a:solidFill>
                <a:schemeClr val="accent2">
                  <a:lumMod val="75000"/>
                </a:schemeClr>
              </a:solidFill>
              <a:latin typeface="+mj-lt"/>
              <a:ea typeface="Times New Roman" panose="02020603050405020304" pitchFamily="18" charset="0"/>
              <a:cs typeface="Times New Roman" panose="02020603050405020304" pitchFamily="18" charset="0"/>
            </a:endParaRPr>
          </a:p>
          <a:p>
            <a:pPr>
              <a:spcAft>
                <a:spcPts val="1000"/>
              </a:spcAft>
            </a:pPr>
            <a:endParaRPr lang="sk-SK" sz="2000" b="1" dirty="0">
              <a:solidFill>
                <a:srgbClr val="0070C0"/>
              </a:solidFill>
              <a:latin typeface="+mj-lt"/>
              <a:ea typeface="Calibri" panose="020F0502020204030204" pitchFamily="34" charset="0"/>
              <a:cs typeface="Times New Roman" panose="02020603050405020304" pitchFamily="18" charset="0"/>
            </a:endParaRPr>
          </a:p>
          <a:p>
            <a:pPr marL="457200" indent="-228600">
              <a:spcAft>
                <a:spcPts val="1000"/>
              </a:spcAft>
            </a:pPr>
            <a:r>
              <a:rPr lang="sk-SK" sz="2400" b="1" dirty="0">
                <a:solidFill>
                  <a:srgbClr val="0070C0"/>
                </a:solidFill>
                <a:latin typeface="+mj-lt"/>
                <a:ea typeface="Times New Roman" panose="02020603050405020304" pitchFamily="18" charset="0"/>
                <a:cs typeface="Times New Roman" panose="02020603050405020304" pitchFamily="18" charset="0"/>
              </a:rPr>
              <a:t>-</a:t>
            </a:r>
            <a:r>
              <a:rPr lang="sk-SK" sz="1000" b="1" dirty="0">
                <a:solidFill>
                  <a:srgbClr val="0070C0"/>
                </a:solidFill>
                <a:latin typeface="+mj-lt"/>
                <a:ea typeface="Times New Roman" panose="02020603050405020304" pitchFamily="18" charset="0"/>
                <a:cs typeface="Times New Roman" panose="02020603050405020304" pitchFamily="18" charset="0"/>
              </a:rPr>
              <a:t>          </a:t>
            </a:r>
            <a:r>
              <a:rPr lang="sk-SK" sz="2400" b="1" dirty="0">
                <a:solidFill>
                  <a:srgbClr val="0070C0"/>
                </a:solidFill>
                <a:latin typeface="+mj-lt"/>
                <a:ea typeface="Times New Roman" panose="02020603050405020304" pitchFamily="18" charset="0"/>
                <a:cs typeface="Times New Roman" panose="02020603050405020304" pitchFamily="18" charset="0"/>
              </a:rPr>
              <a:t>tvorba </a:t>
            </a:r>
            <a:r>
              <a:rPr lang="sk-SK" sz="2400" b="1" dirty="0" smtClean="0">
                <a:solidFill>
                  <a:srgbClr val="0070C0"/>
                </a:solidFill>
                <a:latin typeface="+mj-lt"/>
                <a:ea typeface="Times New Roman" panose="02020603050405020304" pitchFamily="18" charset="0"/>
                <a:cs typeface="Times New Roman" panose="02020603050405020304" pitchFamily="18" charset="0"/>
              </a:rPr>
              <a:t>reklamy,</a:t>
            </a:r>
            <a:r>
              <a:rPr lang="sk-SK" sz="2400" b="1" dirty="0">
                <a:solidFill>
                  <a:srgbClr val="0070C0"/>
                </a:solidFill>
                <a:latin typeface="+mj-lt"/>
                <a:ea typeface="Times New Roman" panose="02020603050405020304" pitchFamily="18" charset="0"/>
                <a:cs typeface="Times New Roman" panose="02020603050405020304" pitchFamily="18" charset="0"/>
              </a:rPr>
              <a:t>  plagátu, inzerátu,</a:t>
            </a:r>
            <a:endParaRPr lang="sk-SK" sz="2000" b="1" dirty="0">
              <a:solidFill>
                <a:srgbClr val="0070C0"/>
              </a:solidFill>
              <a:latin typeface="+mj-lt"/>
              <a:ea typeface="Calibri" panose="020F0502020204030204" pitchFamily="34" charset="0"/>
              <a:cs typeface="Times New Roman" panose="02020603050405020304" pitchFamily="18" charset="0"/>
            </a:endParaRPr>
          </a:p>
          <a:p>
            <a:pPr marL="457200" indent="-228600">
              <a:spcAft>
                <a:spcPts val="1000"/>
              </a:spcAft>
            </a:pPr>
            <a:r>
              <a:rPr lang="sk-SK" sz="2400" b="1" dirty="0">
                <a:solidFill>
                  <a:srgbClr val="0070C0"/>
                </a:solidFill>
                <a:latin typeface="+mj-lt"/>
                <a:ea typeface="Times New Roman" panose="02020603050405020304" pitchFamily="18" charset="0"/>
                <a:cs typeface="Times New Roman" panose="02020603050405020304" pitchFamily="18" charset="0"/>
              </a:rPr>
              <a:t>-</a:t>
            </a:r>
            <a:r>
              <a:rPr lang="sk-SK" sz="1000" b="1" dirty="0">
                <a:solidFill>
                  <a:srgbClr val="0070C0"/>
                </a:solidFill>
                <a:latin typeface="+mj-lt"/>
                <a:ea typeface="Times New Roman" panose="02020603050405020304" pitchFamily="18" charset="0"/>
                <a:cs typeface="Times New Roman" panose="02020603050405020304" pitchFamily="18" charset="0"/>
              </a:rPr>
              <a:t>          </a:t>
            </a:r>
            <a:r>
              <a:rPr lang="sk-SK" sz="2400" b="1" dirty="0" smtClean="0">
                <a:solidFill>
                  <a:srgbClr val="0070C0"/>
                </a:solidFill>
                <a:latin typeface="+mj-lt"/>
                <a:ea typeface="Times New Roman" panose="02020603050405020304" pitchFamily="18" charset="0"/>
                <a:cs typeface="Times New Roman" panose="02020603050405020304" pitchFamily="18" charset="0"/>
              </a:rPr>
              <a:t>písanie fiktívnych záznamov </a:t>
            </a:r>
            <a:r>
              <a:rPr lang="sk-SK" sz="2400" b="1" dirty="0">
                <a:solidFill>
                  <a:srgbClr val="0070C0"/>
                </a:solidFill>
                <a:latin typeface="+mj-lt"/>
                <a:ea typeface="Times New Roman" panose="02020603050405020304" pitchFamily="18" charset="0"/>
                <a:cs typeface="Times New Roman" panose="02020603050405020304" pitchFamily="18" charset="0"/>
              </a:rPr>
              <a:t>do  denníka</a:t>
            </a:r>
            <a:r>
              <a:rPr lang="sk-SK" sz="2400" b="1" dirty="0" smtClean="0">
                <a:solidFill>
                  <a:srgbClr val="0070C0"/>
                </a:solidFill>
                <a:latin typeface="+mj-lt"/>
                <a:ea typeface="Times New Roman" panose="02020603050405020304" pitchFamily="18" charset="0"/>
                <a:cs typeface="Times New Roman" panose="02020603050405020304" pitchFamily="18" charset="0"/>
              </a:rPr>
              <a:t>,</a:t>
            </a:r>
            <a:endParaRPr lang="sk-SK" sz="2000" b="1" dirty="0">
              <a:solidFill>
                <a:srgbClr val="0070C0"/>
              </a:solidFill>
              <a:latin typeface="+mj-lt"/>
              <a:ea typeface="Calibri" panose="020F0502020204030204" pitchFamily="34" charset="0"/>
              <a:cs typeface="Times New Roman" panose="02020603050405020304" pitchFamily="18" charset="0"/>
            </a:endParaRPr>
          </a:p>
          <a:p>
            <a:pPr marL="457200" indent="-228600">
              <a:spcAft>
                <a:spcPts val="1000"/>
              </a:spcAft>
            </a:pPr>
            <a:r>
              <a:rPr lang="sk-SK" sz="2400" b="1" dirty="0">
                <a:solidFill>
                  <a:srgbClr val="0070C0"/>
                </a:solidFill>
                <a:latin typeface="+mj-lt"/>
                <a:ea typeface="Times New Roman" panose="02020603050405020304" pitchFamily="18" charset="0"/>
                <a:cs typeface="Times New Roman" panose="02020603050405020304" pitchFamily="18" charset="0"/>
              </a:rPr>
              <a:t>-</a:t>
            </a:r>
            <a:r>
              <a:rPr lang="sk-SK" sz="1000" b="1" dirty="0">
                <a:solidFill>
                  <a:srgbClr val="0070C0"/>
                </a:solidFill>
                <a:latin typeface="+mj-lt"/>
                <a:ea typeface="Times New Roman" panose="02020603050405020304" pitchFamily="18" charset="0"/>
                <a:cs typeface="Times New Roman" panose="02020603050405020304" pitchFamily="18" charset="0"/>
              </a:rPr>
              <a:t>          </a:t>
            </a:r>
            <a:r>
              <a:rPr lang="sk-SK" sz="2400" b="1" dirty="0">
                <a:solidFill>
                  <a:srgbClr val="0070C0"/>
                </a:solidFill>
                <a:latin typeface="+mj-lt"/>
                <a:ea typeface="Times New Roman" panose="02020603050405020304" pitchFamily="18" charset="0"/>
                <a:cs typeface="Times New Roman" panose="02020603050405020304" pitchFamily="18" charset="0"/>
              </a:rPr>
              <a:t>hra na televízne alebo rozhlasové </a:t>
            </a:r>
            <a:r>
              <a:rPr lang="sk-SK" sz="2400" b="1" dirty="0" smtClean="0">
                <a:solidFill>
                  <a:srgbClr val="0070C0"/>
                </a:solidFill>
                <a:latin typeface="+mj-lt"/>
                <a:ea typeface="Times New Roman" panose="02020603050405020304" pitchFamily="18" charset="0"/>
                <a:cs typeface="Times New Roman" panose="02020603050405020304" pitchFamily="18" charset="0"/>
              </a:rPr>
              <a:t>štúdio</a:t>
            </a:r>
            <a:endParaRPr lang="sk-SK" sz="2000" b="1" dirty="0">
              <a:solidFill>
                <a:srgbClr val="0070C0"/>
              </a:solidFill>
              <a:latin typeface="+mj-lt"/>
              <a:ea typeface="Calibri" panose="020F0502020204030204" pitchFamily="34" charset="0"/>
              <a:cs typeface="Times New Roman" panose="02020603050405020304" pitchFamily="18" charset="0"/>
            </a:endParaRPr>
          </a:p>
          <a:p>
            <a:pPr marL="457200" indent="-228600">
              <a:spcAft>
                <a:spcPts val="1000"/>
              </a:spcAft>
            </a:pPr>
            <a:r>
              <a:rPr lang="sk-SK" sz="2400" b="1" dirty="0">
                <a:solidFill>
                  <a:srgbClr val="0070C0"/>
                </a:solidFill>
                <a:latin typeface="+mj-lt"/>
                <a:ea typeface="Times New Roman" panose="02020603050405020304" pitchFamily="18" charset="0"/>
                <a:cs typeface="Times New Roman" panose="02020603050405020304" pitchFamily="18" charset="0"/>
              </a:rPr>
              <a:t>-</a:t>
            </a:r>
            <a:r>
              <a:rPr lang="sk-SK" sz="1000" b="1" dirty="0">
                <a:solidFill>
                  <a:srgbClr val="0070C0"/>
                </a:solidFill>
                <a:latin typeface="+mj-lt"/>
                <a:ea typeface="Times New Roman" panose="02020603050405020304" pitchFamily="18" charset="0"/>
                <a:cs typeface="Times New Roman" panose="02020603050405020304" pitchFamily="18" charset="0"/>
              </a:rPr>
              <a:t>          </a:t>
            </a:r>
            <a:r>
              <a:rPr lang="sk-SK" sz="2400" b="1" dirty="0" smtClean="0">
                <a:solidFill>
                  <a:srgbClr val="0070C0"/>
                </a:solidFill>
                <a:latin typeface="+mj-lt"/>
                <a:ea typeface="Times New Roman" panose="02020603050405020304" pitchFamily="18" charset="0"/>
                <a:cs typeface="Times New Roman" panose="02020603050405020304" pitchFamily="18" charset="0"/>
              </a:rPr>
              <a:t>tvorba </a:t>
            </a:r>
            <a:r>
              <a:rPr lang="sk-SK" sz="2400" b="1" dirty="0">
                <a:solidFill>
                  <a:srgbClr val="0070C0"/>
                </a:solidFill>
                <a:latin typeface="+mj-lt"/>
                <a:ea typeface="Times New Roman" panose="02020603050405020304" pitchFamily="18" charset="0"/>
                <a:cs typeface="Times New Roman" panose="02020603050405020304" pitchFamily="18" charset="0"/>
              </a:rPr>
              <a:t>komiksu, </a:t>
            </a:r>
          </a:p>
          <a:p>
            <a:pPr marL="571500" indent="-342900">
              <a:spcAft>
                <a:spcPts val="1000"/>
              </a:spcAft>
              <a:buFontTx/>
              <a:buChar char="-"/>
            </a:pPr>
            <a:r>
              <a:rPr lang="sk-SK" sz="2400" b="1" dirty="0" smtClean="0">
                <a:solidFill>
                  <a:srgbClr val="0070C0"/>
                </a:solidFill>
                <a:latin typeface="+mj-lt"/>
                <a:ea typeface="Times New Roman" panose="02020603050405020304" pitchFamily="18" charset="0"/>
                <a:cs typeface="Times New Roman" panose="02020603050405020304" pitchFamily="18" charset="0"/>
              </a:rPr>
              <a:t> prezentácie</a:t>
            </a:r>
            <a:r>
              <a:rPr lang="sk-SK" sz="2400" b="1" dirty="0">
                <a:solidFill>
                  <a:srgbClr val="0070C0"/>
                </a:solidFill>
                <a:latin typeface="+mj-lt"/>
                <a:ea typeface="Times New Roman" panose="02020603050405020304" pitchFamily="18" charset="0"/>
                <a:cs typeface="Times New Roman" panose="02020603050405020304" pitchFamily="18" charset="0"/>
              </a:rPr>
              <a:t>  v PowerPointe</a:t>
            </a:r>
            <a:r>
              <a:rPr lang="sk-SK" sz="2400" b="1" dirty="0" smtClean="0">
                <a:solidFill>
                  <a:srgbClr val="0070C0"/>
                </a:solidFill>
                <a:latin typeface="+mj-lt"/>
                <a:ea typeface="Times New Roman" panose="02020603050405020304" pitchFamily="18" charset="0"/>
                <a:cs typeface="Times New Roman" panose="02020603050405020304" pitchFamily="18" charset="0"/>
              </a:rPr>
              <a:t>, </a:t>
            </a:r>
          </a:p>
          <a:p>
            <a:pPr marL="571500" indent="-342900">
              <a:spcAft>
                <a:spcPts val="1000"/>
              </a:spcAft>
              <a:buFontTx/>
              <a:buChar char="-"/>
            </a:pPr>
            <a:r>
              <a:rPr lang="sk-SK" sz="2400" b="1" dirty="0" smtClean="0">
                <a:solidFill>
                  <a:srgbClr val="0070C0"/>
                </a:solidFill>
                <a:latin typeface="+mj-lt"/>
                <a:ea typeface="Times New Roman" panose="02020603050405020304" pitchFamily="18" charset="0"/>
                <a:cs typeface="Times New Roman" panose="02020603050405020304" pitchFamily="18" charset="0"/>
              </a:rPr>
              <a:t> nástenky a pod.</a:t>
            </a:r>
            <a:endParaRPr lang="sk-SK" sz="2000"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7407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606180" y="1881538"/>
            <a:ext cx="9733869" cy="5287112"/>
          </a:xfrm>
        </p:spPr>
        <p:txBody>
          <a:bodyPr>
            <a:noAutofit/>
          </a:bodyPr>
          <a:lstStyle/>
          <a:p>
            <a:pPr marL="0" indent="0" algn="just">
              <a:buNone/>
            </a:pPr>
            <a:r>
              <a:rPr lang="sk-SK" sz="2400" b="1" dirty="0">
                <a:solidFill>
                  <a:schemeClr val="accent3"/>
                </a:solidFill>
              </a:rPr>
              <a:t>Z dlhoročných pedagogických skúseností vieme, že okrem klasických metód vyučovania svoje opodstatnenie vo vyučovacom procese majú aj neobvyklejšie metódy, ktoré </a:t>
            </a:r>
            <a:r>
              <a:rPr lang="sk-SK" sz="2400" b="1" dirty="0" smtClean="0">
                <a:solidFill>
                  <a:schemeClr val="accent3"/>
                </a:solidFill>
              </a:rPr>
              <a:t>sa </a:t>
            </a:r>
            <a:r>
              <a:rPr lang="sk-SK" sz="2400" b="1" dirty="0">
                <a:solidFill>
                  <a:schemeClr val="accent3"/>
                </a:solidFill>
              </a:rPr>
              <a:t>vyskytujú v alternatívnych pedagogických smeroch. Vhodnou </a:t>
            </a:r>
            <a:r>
              <a:rPr lang="sk-SK" sz="2400" b="1" dirty="0" smtClean="0">
                <a:solidFill>
                  <a:schemeClr val="accent3"/>
                </a:solidFill>
              </a:rPr>
              <a:t>kombináciou tradičného a moderného </a:t>
            </a:r>
            <a:r>
              <a:rPr lang="sk-SK" sz="2400" b="1" dirty="0">
                <a:solidFill>
                  <a:schemeClr val="accent3"/>
                </a:solidFill>
              </a:rPr>
              <a:t>môže učiteľ </a:t>
            </a:r>
            <a:r>
              <a:rPr lang="sk-SK" sz="2400" b="1" dirty="0" smtClean="0">
                <a:solidFill>
                  <a:schemeClr val="accent3"/>
                </a:solidFill>
              </a:rPr>
              <a:t>vo </a:t>
            </a:r>
            <a:r>
              <a:rPr lang="sk-SK" sz="2400" b="1" dirty="0">
                <a:solidFill>
                  <a:schemeClr val="accent3"/>
                </a:solidFill>
              </a:rPr>
              <a:t>vyučovaní navodiť také situácie, ktoré žiakom pomôžu </a:t>
            </a:r>
            <a:r>
              <a:rPr lang="sk-SK" sz="2400" b="1" dirty="0" smtClean="0">
                <a:solidFill>
                  <a:schemeClr val="accent3"/>
                </a:solidFill>
              </a:rPr>
              <a:t>ľahšie si osvojiť učivo alebo </a:t>
            </a:r>
            <a:r>
              <a:rPr lang="sk-SK" sz="2400" b="1" dirty="0">
                <a:solidFill>
                  <a:schemeClr val="accent3"/>
                </a:solidFill>
              </a:rPr>
              <a:t>zopakovať </a:t>
            </a:r>
            <a:r>
              <a:rPr lang="sk-SK" sz="2400" b="1" dirty="0" smtClean="0">
                <a:solidFill>
                  <a:schemeClr val="accent3"/>
                </a:solidFill>
              </a:rPr>
              <a:t>tak, </a:t>
            </a:r>
            <a:r>
              <a:rPr lang="en-US" sz="2400" b="1" dirty="0" err="1" smtClean="0">
                <a:solidFill>
                  <a:schemeClr val="accent3"/>
                </a:solidFill>
              </a:rPr>
              <a:t>aby</a:t>
            </a:r>
            <a:r>
              <a:rPr lang="sk-SK" sz="2400" b="1" dirty="0" smtClean="0">
                <a:solidFill>
                  <a:schemeClr val="accent3"/>
                </a:solidFill>
              </a:rPr>
              <a:t> žiak m</a:t>
            </a:r>
            <a:r>
              <a:rPr lang="en-US" sz="2400" b="1" dirty="0" smtClean="0">
                <a:solidFill>
                  <a:schemeClr val="accent3"/>
                </a:solidFill>
              </a:rPr>
              <a:t>al</a:t>
            </a:r>
            <a:r>
              <a:rPr lang="sk-SK" sz="2400" b="1" dirty="0" smtClean="0">
                <a:solidFill>
                  <a:schemeClr val="accent3"/>
                </a:solidFill>
              </a:rPr>
              <a:t> </a:t>
            </a:r>
            <a:r>
              <a:rPr lang="sk-SK" sz="2400" b="1" dirty="0">
                <a:solidFill>
                  <a:schemeClr val="accent3"/>
                </a:solidFill>
              </a:rPr>
              <a:t>pocit, že je do učenia viac zainteresovaný, ba dokonca môže mať pocit, že on je tvorcom hodiny. Mnohé </a:t>
            </a:r>
            <a:r>
              <a:rPr lang="sk-SK" sz="2400" b="1" dirty="0" smtClean="0">
                <a:solidFill>
                  <a:schemeClr val="accent3"/>
                </a:solidFill>
              </a:rPr>
              <a:t>z</a:t>
            </a:r>
            <a:r>
              <a:rPr lang="sk-SK" sz="2400" b="1" dirty="0">
                <a:solidFill>
                  <a:schemeClr val="accent3"/>
                </a:solidFill>
              </a:rPr>
              <a:t> </a:t>
            </a:r>
            <a:r>
              <a:rPr lang="sk-SK" sz="2400" b="1" dirty="0" smtClean="0">
                <a:solidFill>
                  <a:schemeClr val="accent3"/>
                </a:solidFill>
              </a:rPr>
              <a:t>alternatívnych </a:t>
            </a:r>
            <a:r>
              <a:rPr lang="sk-SK" sz="2400" b="1" dirty="0">
                <a:solidFill>
                  <a:schemeClr val="accent3"/>
                </a:solidFill>
              </a:rPr>
              <a:t>metód majú v sebe zahrnuté prvky zábavy, hravosti a v  nemalej miere podporujú tvorivosť, samostatnosť a komunikáciu u žiakov.</a:t>
            </a:r>
          </a:p>
          <a:p>
            <a:pPr algn="just"/>
            <a:endParaRPr lang="sk-SK" sz="2800" b="1" dirty="0">
              <a:solidFill>
                <a:schemeClr val="accent3"/>
              </a:solidFill>
            </a:endParaRPr>
          </a:p>
        </p:txBody>
      </p:sp>
      <p:sp>
        <p:nvSpPr>
          <p:cNvPr id="2" name="BlokTextu 1"/>
          <p:cNvSpPr txBox="1"/>
          <p:nvPr/>
        </p:nvSpPr>
        <p:spPr>
          <a:xfrm>
            <a:off x="3490175" y="623983"/>
            <a:ext cx="5756856" cy="461665"/>
          </a:xfrm>
          <a:prstGeom prst="rect">
            <a:avLst/>
          </a:prstGeom>
          <a:noFill/>
        </p:spPr>
        <p:txBody>
          <a:bodyPr wrap="square" rtlCol="0">
            <a:spAutoFit/>
          </a:bodyPr>
          <a:lstStyle/>
          <a:p>
            <a:pPr algn="ctr"/>
            <a:r>
              <a:rPr lang="sk-SK" sz="2400" b="1" dirty="0" smtClean="0">
                <a:solidFill>
                  <a:schemeClr val="accent3">
                    <a:lumMod val="50000"/>
                  </a:schemeClr>
                </a:solidFill>
              </a:rPr>
              <a:t>Význam hry vo vyučovacom procese</a:t>
            </a:r>
            <a:endParaRPr lang="sk-SK" sz="2400" b="1" dirty="0">
              <a:solidFill>
                <a:schemeClr val="accent3">
                  <a:lumMod val="50000"/>
                </a:schemeClr>
              </a:solidFill>
            </a:endParaRPr>
          </a:p>
        </p:txBody>
      </p:sp>
    </p:spTree>
    <p:extLst>
      <p:ext uri="{BB962C8B-B14F-4D97-AF65-F5344CB8AC3E}">
        <p14:creationId xmlns:p14="http://schemas.microsoft.com/office/powerpoint/2010/main" val="31453517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37988" y="26100"/>
            <a:ext cx="9907632" cy="1280890"/>
          </a:xfrm>
        </p:spPr>
        <p:txBody>
          <a:bodyPr>
            <a:normAutofit fontScale="90000"/>
          </a:bodyPr>
          <a:lstStyle/>
          <a:p>
            <a:r>
              <a:rPr lang="sk-SK" sz="4800" b="1" dirty="0" smtClean="0"/>
              <a:t>Z praxe:</a:t>
            </a:r>
            <a:br>
              <a:rPr lang="sk-SK" sz="4800" b="1" dirty="0" smtClean="0"/>
            </a:br>
            <a:r>
              <a:rPr lang="sk-SK" sz="4000" b="1" dirty="0" smtClean="0"/>
              <a:t>Medzinárodný deň </a:t>
            </a:r>
            <a:br>
              <a:rPr lang="sk-SK" sz="4000" b="1" dirty="0" smtClean="0"/>
            </a:br>
            <a:r>
              <a:rPr lang="sk-SK" sz="4000" b="1" dirty="0" smtClean="0"/>
              <a:t>materinského jazyka</a:t>
            </a:r>
            <a:endParaRPr lang="sk-SK" sz="4000" b="1" dirty="0"/>
          </a:p>
        </p:txBody>
      </p:sp>
      <p:pic>
        <p:nvPicPr>
          <p:cNvPr id="5" name="Obrázok 4"/>
          <p:cNvPicPr>
            <a:picLocks noChangeAspect="1"/>
          </p:cNvPicPr>
          <p:nvPr/>
        </p:nvPicPr>
        <p:blipFill>
          <a:blip r:embed="rId2"/>
          <a:stretch>
            <a:fillRect/>
          </a:stretch>
        </p:blipFill>
        <p:spPr>
          <a:xfrm>
            <a:off x="403472" y="2133600"/>
            <a:ext cx="5575963" cy="4175302"/>
          </a:xfrm>
          <a:prstGeom prst="rect">
            <a:avLst/>
          </a:prstGeom>
        </p:spPr>
      </p:pic>
      <p:pic>
        <p:nvPicPr>
          <p:cNvPr id="7" name="Obrázo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19" y="2133600"/>
            <a:ext cx="5567069" cy="4175302"/>
          </a:xfrm>
          <a:prstGeom prst="rect">
            <a:avLst/>
          </a:prstGeom>
        </p:spPr>
      </p:pic>
      <p:pic>
        <p:nvPicPr>
          <p:cNvPr id="3" name="Obrázok 2"/>
          <p:cNvPicPr>
            <a:picLocks noChangeAspect="1"/>
          </p:cNvPicPr>
          <p:nvPr/>
        </p:nvPicPr>
        <p:blipFill>
          <a:blip r:embed="rId4"/>
          <a:stretch>
            <a:fillRect/>
          </a:stretch>
        </p:blipFill>
        <p:spPr>
          <a:xfrm>
            <a:off x="1537988" y="666545"/>
            <a:ext cx="7779170" cy="5870957"/>
          </a:xfrm>
          <a:prstGeom prst="rect">
            <a:avLst/>
          </a:prstGeom>
        </p:spPr>
      </p:pic>
    </p:spTree>
    <p:extLst>
      <p:ext uri="{BB962C8B-B14F-4D97-AF65-F5344CB8AC3E}">
        <p14:creationId xmlns:p14="http://schemas.microsoft.com/office/powerpoint/2010/main" val="1308580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93309" y="193584"/>
            <a:ext cx="9292354" cy="2262781"/>
          </a:xfrm>
        </p:spPr>
        <p:txBody>
          <a:bodyPr>
            <a:noAutofit/>
          </a:bodyPr>
          <a:lstStyle/>
          <a:p>
            <a:pPr algn="ctr"/>
            <a:r>
              <a:rPr lang="sk-SK" sz="3600" b="1" dirty="0"/>
              <a:t>Nadovšetko  miluj </a:t>
            </a:r>
            <a:r>
              <a:rPr lang="sk-SK" sz="3600" b="1" dirty="0" smtClean="0"/>
              <a:t>rodný jazyk</a:t>
            </a:r>
            <a:r>
              <a:rPr lang="sk-SK" sz="3600" dirty="0"/>
              <a:t/>
            </a:r>
            <a:br>
              <a:rPr lang="sk-SK" sz="3600" dirty="0"/>
            </a:br>
            <a:r>
              <a:rPr lang="sk-SK" sz="3600" b="1" dirty="0"/>
              <a:t>svoju reč.</a:t>
            </a:r>
            <a:r>
              <a:rPr lang="sk-SK" sz="3600" dirty="0"/>
              <a:t/>
            </a:r>
            <a:br>
              <a:rPr lang="sk-SK" sz="3600" dirty="0"/>
            </a:br>
            <a:r>
              <a:rPr lang="sk-SK" sz="3600" b="1" dirty="0"/>
              <a:t>Je zamat </a:t>
            </a:r>
            <a:r>
              <a:rPr lang="sk-SK" sz="3600" b="1" dirty="0" smtClean="0"/>
              <a:t>a </a:t>
            </a:r>
            <a:r>
              <a:rPr lang="sk-SK" sz="3600" b="1" dirty="0"/>
              <a:t>je meč…</a:t>
            </a:r>
            <a:r>
              <a:rPr lang="sk-SK" sz="3600" dirty="0"/>
              <a:t/>
            </a:r>
            <a:br>
              <a:rPr lang="sk-SK" sz="3600" dirty="0"/>
            </a:br>
            <a:endParaRPr lang="sk-SK" sz="3600" dirty="0"/>
          </a:p>
        </p:txBody>
      </p:sp>
      <p:graphicFrame>
        <p:nvGraphicFramePr>
          <p:cNvPr id="4" name="Zástupný symbol obsahu 3">
            <a:hlinkClick r:id="" action="ppaction://ole?verb=1"/>
          </p:cNvPr>
          <p:cNvGraphicFramePr>
            <a:graphicFrameLocks noChangeAspect="1"/>
          </p:cNvGraphicFramePr>
          <p:nvPr>
            <p:extLst>
              <p:ext uri="{D42A27DB-BD31-4B8C-83A1-F6EECF244321}">
                <p14:modId xmlns:p14="http://schemas.microsoft.com/office/powerpoint/2010/main" val="1246213517"/>
              </p:ext>
            </p:extLst>
          </p:nvPr>
        </p:nvGraphicFramePr>
        <p:xfrm>
          <a:off x="2392778" y="4425545"/>
          <a:ext cx="914400" cy="771525"/>
        </p:xfrm>
        <a:graphic>
          <a:graphicData uri="http://schemas.openxmlformats.org/presentationml/2006/ole">
            <mc:AlternateContent xmlns:mc="http://schemas.openxmlformats.org/markup-compatibility/2006">
              <mc:Choice xmlns:v="urn:schemas-microsoft-com:vml" Requires="v">
                <p:oleObj spid="_x0000_s10313" name="Document" showAsIcon="1" r:id="rId3" imgW="914400" imgH="771480" progId="Word.Document.12">
                  <p:embed/>
                </p:oleObj>
              </mc:Choice>
              <mc:Fallback>
                <p:oleObj name="Document" showAsIcon="1" r:id="rId3" imgW="914400" imgH="771480" progId="Word.Document.12">
                  <p:embed/>
                  <p:pic>
                    <p:nvPicPr>
                      <p:cNvPr id="0" name="Picture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2778" y="4425545"/>
                        <a:ext cx="9144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Obrázo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303" y="2950936"/>
            <a:ext cx="3072175" cy="3720745"/>
          </a:xfrm>
          <a:prstGeom prst="rect">
            <a:avLst/>
          </a:prstGeom>
        </p:spPr>
      </p:pic>
      <p:pic>
        <p:nvPicPr>
          <p:cNvPr id="6" name="Obrázo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664" y="511660"/>
            <a:ext cx="4627020" cy="6169360"/>
          </a:xfrm>
          <a:prstGeom prst="rect">
            <a:avLst/>
          </a:prstGeom>
        </p:spPr>
      </p:pic>
    </p:spTree>
    <p:extLst>
      <p:ext uri="{BB962C8B-B14F-4D97-AF65-F5344CB8AC3E}">
        <p14:creationId xmlns:p14="http://schemas.microsoft.com/office/powerpoint/2010/main" val="4049792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68461" y="638858"/>
            <a:ext cx="8911687" cy="1280890"/>
          </a:xfrm>
        </p:spPr>
        <p:txBody>
          <a:bodyPr>
            <a:normAutofit/>
          </a:bodyPr>
          <a:lstStyle/>
          <a:p>
            <a:r>
              <a:rPr lang="sk-SK" sz="4000" b="1" dirty="0" smtClean="0"/>
              <a:t>Ďakujem za pozornosť.</a:t>
            </a:r>
            <a:endParaRPr lang="sk-SK" sz="4000" b="1" dirty="0"/>
          </a:p>
        </p:txBody>
      </p:sp>
      <p:sp>
        <p:nvSpPr>
          <p:cNvPr id="3" name="Zástupný symbol obsahu 2"/>
          <p:cNvSpPr>
            <a:spLocks noGrp="1"/>
          </p:cNvSpPr>
          <p:nvPr>
            <p:ph idx="1"/>
          </p:nvPr>
        </p:nvSpPr>
        <p:spPr>
          <a:xfrm>
            <a:off x="7843351" y="5835445"/>
            <a:ext cx="8915400" cy="3777622"/>
          </a:xfrm>
        </p:spPr>
        <p:txBody>
          <a:bodyPr/>
          <a:lstStyle/>
          <a:p>
            <a:pPr marL="0" indent="0">
              <a:buNone/>
            </a:pPr>
            <a:r>
              <a:rPr lang="sk-SK" b="1" dirty="0" smtClean="0"/>
              <a:t>Vesna Kámaňová</a:t>
            </a:r>
          </a:p>
          <a:p>
            <a:pPr marL="0" indent="0">
              <a:buNone/>
            </a:pPr>
            <a:r>
              <a:rPr lang="sk-SK" b="1" dirty="0" smtClean="0"/>
              <a:t>Základná škola 15. októbra Pivnica</a:t>
            </a:r>
            <a:endParaRPr lang="sk-SK" b="1" dirty="0"/>
          </a:p>
        </p:txBody>
      </p:sp>
    </p:spTree>
    <p:extLst>
      <p:ext uri="{BB962C8B-B14F-4D97-AF65-F5344CB8AC3E}">
        <p14:creationId xmlns:p14="http://schemas.microsoft.com/office/powerpoint/2010/main" val="2403168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625292" y="508427"/>
            <a:ext cx="10208119" cy="3777622"/>
          </a:xfrm>
        </p:spPr>
        <p:txBody>
          <a:bodyPr>
            <a:noAutofit/>
          </a:bodyPr>
          <a:lstStyle/>
          <a:p>
            <a:pPr algn="just"/>
            <a:r>
              <a:rPr lang="sk-SK" sz="2400" b="1" dirty="0" smtClean="0">
                <a:solidFill>
                  <a:schemeClr val="accent3"/>
                </a:solidFill>
              </a:rPr>
              <a:t>Vonkoncom by sme nemali </a:t>
            </a:r>
            <a:r>
              <a:rPr lang="sk-SK" sz="2400" b="1" dirty="0">
                <a:solidFill>
                  <a:schemeClr val="accent3"/>
                </a:solidFill>
              </a:rPr>
              <a:t>zaznávať tradičné vyučovanie. Plnilo, plní a  veľa rokov aj bude plniť výchovno-vzdelávacie úlohy, pravda v  inovovanej podobe. </a:t>
            </a:r>
            <a:endParaRPr lang="sk-SK" sz="2400" b="1" dirty="0" smtClean="0">
              <a:solidFill>
                <a:schemeClr val="accent3"/>
              </a:solidFill>
            </a:endParaRPr>
          </a:p>
          <a:p>
            <a:pPr algn="just"/>
            <a:r>
              <a:rPr lang="sk-SK" sz="2400" b="1" dirty="0" smtClean="0">
                <a:solidFill>
                  <a:schemeClr val="accent3"/>
                </a:solidFill>
              </a:rPr>
              <a:t>Už </a:t>
            </a:r>
            <a:r>
              <a:rPr lang="sk-SK" sz="2400" b="1" dirty="0">
                <a:solidFill>
                  <a:schemeClr val="accent3"/>
                </a:solidFill>
              </a:rPr>
              <a:t>Ján Amos Komenský zdôrazňoval, že </a:t>
            </a:r>
            <a:r>
              <a:rPr lang="sk-SK" sz="2400" b="1" u="sng" dirty="0">
                <a:solidFill>
                  <a:schemeClr val="accent3"/>
                </a:solidFill>
              </a:rPr>
              <a:t>hra je najlepším výchovným prostriedkom</a:t>
            </a:r>
            <a:r>
              <a:rPr lang="sk-SK" sz="2400" b="1" dirty="0">
                <a:solidFill>
                  <a:schemeClr val="accent3"/>
                </a:solidFill>
              </a:rPr>
              <a:t>, </a:t>
            </a:r>
            <a:r>
              <a:rPr lang="sk-SK" sz="2400" b="1" dirty="0" smtClean="0">
                <a:solidFill>
                  <a:schemeClr val="accent3"/>
                </a:solidFill>
              </a:rPr>
              <a:t>ale by nemala byť samoúčelná</a:t>
            </a:r>
            <a:r>
              <a:rPr lang="sk-SK" sz="2400" b="1" dirty="0">
                <a:solidFill>
                  <a:schemeClr val="accent3"/>
                </a:solidFill>
              </a:rPr>
              <a:t>, </a:t>
            </a:r>
            <a:r>
              <a:rPr lang="sk-SK" sz="2400" b="1" dirty="0" smtClean="0">
                <a:solidFill>
                  <a:schemeClr val="accent3"/>
                </a:solidFill>
              </a:rPr>
              <a:t>mala by </a:t>
            </a:r>
            <a:r>
              <a:rPr lang="sk-SK" sz="2400" b="1" dirty="0">
                <a:solidFill>
                  <a:schemeClr val="accent3"/>
                </a:solidFill>
              </a:rPr>
              <a:t>mať cieľ.</a:t>
            </a:r>
          </a:p>
          <a:p>
            <a:pPr algn="just"/>
            <a:r>
              <a:rPr lang="sk-SK" sz="2400" b="1" dirty="0" smtClean="0">
                <a:solidFill>
                  <a:schemeClr val="accent3"/>
                </a:solidFill>
              </a:rPr>
              <a:t>Hravé vyučovanie </a:t>
            </a:r>
            <a:r>
              <a:rPr lang="sk-SK" sz="2400" b="1" dirty="0">
                <a:solidFill>
                  <a:schemeClr val="accent3"/>
                </a:solidFill>
              </a:rPr>
              <a:t>vedie žiakov k tvorivosti, samostatnosti, k porovnávaniu, ku skúmaniu, k rozvoju ich záujmov, ale aj </a:t>
            </a:r>
            <a:r>
              <a:rPr lang="sk-SK" sz="2400" b="1" dirty="0" smtClean="0">
                <a:solidFill>
                  <a:schemeClr val="accent3"/>
                </a:solidFill>
              </a:rPr>
              <a:t>k </a:t>
            </a:r>
            <a:r>
              <a:rPr lang="sk-SK" sz="2400" b="1" dirty="0">
                <a:solidFill>
                  <a:schemeClr val="accent3"/>
                </a:solidFill>
              </a:rPr>
              <a:t>uvedomelej zodpovednosti, k schopnostiam spolupráce s inými ľuďmi. </a:t>
            </a:r>
            <a:endParaRPr lang="sk-SK" sz="2400" b="1" dirty="0" smtClean="0">
              <a:solidFill>
                <a:schemeClr val="accent3"/>
              </a:solidFill>
            </a:endParaRPr>
          </a:p>
          <a:p>
            <a:pPr algn="just"/>
            <a:r>
              <a:rPr lang="sk-SK" sz="2400" b="1" dirty="0" smtClean="0">
                <a:solidFill>
                  <a:schemeClr val="accent3"/>
                </a:solidFill>
              </a:rPr>
              <a:t>Hra </a:t>
            </a:r>
            <a:r>
              <a:rPr lang="sk-SK" sz="2400" b="1" dirty="0">
                <a:solidFill>
                  <a:schemeClr val="accent3"/>
                </a:solidFill>
              </a:rPr>
              <a:t>cvičí vytrvalosť, sústredenosť, pozornosť, zručnosti. Podnecuje aktivitu, fantáziu a spôsobuje radosť. Pozitívne vplýva aj na  motiváciu u slabších žiakov</a:t>
            </a:r>
            <a:r>
              <a:rPr lang="sk-SK" sz="2400" b="1" dirty="0" smtClean="0">
                <a:solidFill>
                  <a:schemeClr val="accent3"/>
                </a:solidFill>
              </a:rPr>
              <a:t>.</a:t>
            </a:r>
          </a:p>
          <a:p>
            <a:pPr algn="just"/>
            <a:r>
              <a:rPr lang="sk-SK" sz="2400" b="1" dirty="0">
                <a:solidFill>
                  <a:schemeClr val="accent3"/>
                </a:solidFill>
              </a:rPr>
              <a:t>Hry sú aj dobrým diagnostikom pre učiteľa, lebo môže učiteľ zistiť, čo sa žiaci naučili a pomáhajú mu aj v hodnotení.</a:t>
            </a:r>
            <a:r>
              <a:rPr lang="sk-SK" sz="2400" dirty="0"/>
              <a:t> </a:t>
            </a:r>
          </a:p>
          <a:p>
            <a:pPr algn="just"/>
            <a:endParaRPr lang="sk-SK" sz="2400" b="1" dirty="0" smtClean="0">
              <a:solidFill>
                <a:schemeClr val="accent3"/>
              </a:solidFill>
            </a:endParaRPr>
          </a:p>
          <a:p>
            <a:pPr algn="just"/>
            <a:endParaRPr lang="sk-SK" sz="2400" b="1" dirty="0">
              <a:solidFill>
                <a:schemeClr val="accent3"/>
              </a:solidFill>
            </a:endParaRPr>
          </a:p>
        </p:txBody>
      </p:sp>
    </p:spTree>
    <p:extLst>
      <p:ext uri="{BB962C8B-B14F-4D97-AF65-F5344CB8AC3E}">
        <p14:creationId xmlns:p14="http://schemas.microsoft.com/office/powerpoint/2010/main" val="3795816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1959427" y="1248228"/>
            <a:ext cx="8795657" cy="3847207"/>
          </a:xfrm>
          <a:prstGeom prst="rect">
            <a:avLst/>
          </a:prstGeom>
        </p:spPr>
        <p:txBody>
          <a:bodyPr wrap="square">
            <a:spAutoFit/>
          </a:bodyPr>
          <a:lstStyle/>
          <a:p>
            <a:pPr algn="just"/>
            <a:endParaRPr lang="sk-SK" sz="2400" b="1" dirty="0" smtClean="0">
              <a:solidFill>
                <a:schemeClr val="accent3"/>
              </a:solidFill>
            </a:endParaRPr>
          </a:p>
          <a:p>
            <a:pPr algn="just"/>
            <a:endParaRPr lang="sk-SK" sz="2400" dirty="0"/>
          </a:p>
          <a:p>
            <a:pPr algn="just"/>
            <a:endParaRPr lang="sk-SK" sz="2400" dirty="0"/>
          </a:p>
          <a:p>
            <a:pPr algn="ctr"/>
            <a:r>
              <a:rPr lang="sk-SK" sz="2800" b="1" i="1" dirty="0">
                <a:solidFill>
                  <a:schemeClr val="accent3"/>
                </a:solidFill>
              </a:rPr>
              <a:t>A tak </a:t>
            </a:r>
            <a:r>
              <a:rPr lang="sk-SK" sz="2800" b="1" i="1" dirty="0" smtClean="0">
                <a:solidFill>
                  <a:schemeClr val="accent3"/>
                </a:solidFill>
              </a:rPr>
              <a:t> sa pomocou hier </a:t>
            </a:r>
            <a:r>
              <a:rPr lang="sk-SK" sz="2800" b="1" i="1" dirty="0">
                <a:solidFill>
                  <a:schemeClr val="accent3"/>
                </a:solidFill>
              </a:rPr>
              <a:t>vyučovacia hodina môže stať kvalitnejšou, prirodzenejšou, príťažlivejšou, ak učiteľ premyslene z hľadiska štruktúry hodiny vhodne zaradí a použije </a:t>
            </a:r>
            <a:endParaRPr lang="sk-SK" sz="2800" b="1" i="1" dirty="0" smtClean="0">
              <a:solidFill>
                <a:schemeClr val="accent3"/>
              </a:solidFill>
            </a:endParaRPr>
          </a:p>
          <a:p>
            <a:pPr algn="ctr"/>
            <a:endParaRPr lang="sk-SK" sz="2800" b="1" i="1" dirty="0">
              <a:solidFill>
                <a:schemeClr val="accent3"/>
              </a:solidFill>
            </a:endParaRPr>
          </a:p>
          <a:p>
            <a:pPr algn="ctr"/>
            <a:r>
              <a:rPr lang="sk-SK" sz="3200" b="1" i="1" dirty="0" smtClean="0">
                <a:solidFill>
                  <a:schemeClr val="accent3">
                    <a:lumMod val="75000"/>
                  </a:schemeClr>
                </a:solidFill>
              </a:rPr>
              <a:t>hru </a:t>
            </a:r>
            <a:r>
              <a:rPr lang="sk-SK" sz="3200" b="1" i="1" dirty="0">
                <a:solidFill>
                  <a:schemeClr val="accent3">
                    <a:lumMod val="75000"/>
                  </a:schemeClr>
                </a:solidFill>
              </a:rPr>
              <a:t>ako metódu</a:t>
            </a:r>
            <a:r>
              <a:rPr lang="sk-SK" sz="2800" b="1" i="1" dirty="0">
                <a:solidFill>
                  <a:schemeClr val="accent3"/>
                </a:solidFill>
              </a:rPr>
              <a:t>. </a:t>
            </a:r>
            <a:endParaRPr lang="sk-SK" sz="2800" i="1" dirty="0"/>
          </a:p>
        </p:txBody>
      </p:sp>
    </p:spTree>
    <p:extLst>
      <p:ext uri="{BB962C8B-B14F-4D97-AF65-F5344CB8AC3E}">
        <p14:creationId xmlns:p14="http://schemas.microsoft.com/office/powerpoint/2010/main" val="28340863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sp>
        <p:nvSpPr>
          <p:cNvPr id="3" name="Zástupný symbol obsahu 2"/>
          <p:cNvSpPr>
            <a:spLocks noGrp="1"/>
          </p:cNvSpPr>
          <p:nvPr>
            <p:ph idx="1"/>
          </p:nvPr>
        </p:nvSpPr>
        <p:spPr>
          <a:xfrm>
            <a:off x="1799771" y="1905000"/>
            <a:ext cx="9574212" cy="4750079"/>
          </a:xfrm>
        </p:spPr>
        <p:txBody>
          <a:bodyPr>
            <a:normAutofit/>
          </a:bodyPr>
          <a:lstStyle/>
          <a:p>
            <a:pPr algn="just"/>
            <a:r>
              <a:rPr lang="sk-SK" sz="2000" b="1" dirty="0">
                <a:solidFill>
                  <a:schemeClr val="accent3"/>
                </a:solidFill>
              </a:rPr>
              <a:t>Rozvoj dnešnej spoločnosti, vysoká dynamika nárastu </a:t>
            </a:r>
            <a:r>
              <a:rPr lang="sk-SK" sz="2000" b="1" dirty="0" smtClean="0">
                <a:solidFill>
                  <a:schemeClr val="accent3"/>
                </a:solidFill>
              </a:rPr>
              <a:t>poznatkov učiteľov </a:t>
            </a:r>
            <a:r>
              <a:rPr lang="sk-SK" sz="2000" b="1" dirty="0">
                <a:solidFill>
                  <a:schemeClr val="accent3"/>
                </a:solidFill>
              </a:rPr>
              <a:t>donútila </a:t>
            </a:r>
            <a:r>
              <a:rPr lang="sk-SK" sz="2000" b="1" dirty="0" smtClean="0">
                <a:solidFill>
                  <a:schemeClr val="accent3"/>
                </a:solidFill>
              </a:rPr>
              <a:t>nepristupovať </a:t>
            </a:r>
            <a:r>
              <a:rPr lang="sk-SK" sz="2000" b="1" dirty="0">
                <a:solidFill>
                  <a:schemeClr val="accent3"/>
                </a:solidFill>
              </a:rPr>
              <a:t>k vyučovaniu formálne, ale snažiť sa žiaka vzdelávať a vychovávať tak, aby  „našiel sám seba</a:t>
            </a:r>
            <a:r>
              <a:rPr lang="sk-SK" sz="2000" b="1" dirty="0" smtClean="0">
                <a:solidFill>
                  <a:schemeClr val="accent3"/>
                </a:solidFill>
              </a:rPr>
              <a:t>“, t</a:t>
            </a:r>
            <a:r>
              <a:rPr lang="sk-SK" sz="2000" b="1" dirty="0">
                <a:solidFill>
                  <a:schemeClr val="accent3"/>
                </a:solidFill>
              </a:rPr>
              <a:t>. j</a:t>
            </a:r>
            <a:r>
              <a:rPr lang="sk-SK" sz="2000" b="1" dirty="0" smtClean="0">
                <a:solidFill>
                  <a:schemeClr val="accent3"/>
                </a:solidFill>
              </a:rPr>
              <a:t>. </a:t>
            </a:r>
            <a:r>
              <a:rPr lang="sk-SK" sz="2000" b="1" dirty="0">
                <a:solidFill>
                  <a:schemeClr val="accent3"/>
                </a:solidFill>
              </a:rPr>
              <a:t>aby zistil, v čom je dobrý a čo ho </a:t>
            </a:r>
            <a:r>
              <a:rPr lang="sk-SK" sz="2000" b="1" dirty="0" smtClean="0">
                <a:solidFill>
                  <a:schemeClr val="accent3"/>
                </a:solidFill>
              </a:rPr>
              <a:t>baví.  Musí </a:t>
            </a:r>
            <a:r>
              <a:rPr lang="sk-SK" sz="2000" b="1" dirty="0">
                <a:solidFill>
                  <a:schemeClr val="accent3"/>
                </a:solidFill>
              </a:rPr>
              <a:t>ho naučiť prezentovať výsledky jeho práce a zaujímať stanovisko k využívaniu poznatkov </a:t>
            </a:r>
            <a:r>
              <a:rPr lang="sk-SK" sz="2000" b="1" dirty="0" smtClean="0">
                <a:solidFill>
                  <a:schemeClr val="accent3"/>
                </a:solidFill>
              </a:rPr>
              <a:t>vedy.</a:t>
            </a:r>
          </a:p>
          <a:p>
            <a:pPr algn="just"/>
            <a:r>
              <a:rPr lang="sk-SK" sz="2000" b="1" dirty="0" smtClean="0">
                <a:solidFill>
                  <a:schemeClr val="accent3"/>
                </a:solidFill>
              </a:rPr>
              <a:t>Tieto </a:t>
            </a:r>
            <a:r>
              <a:rPr lang="sk-SK" sz="2000" b="1" dirty="0">
                <a:solidFill>
                  <a:schemeClr val="accent3"/>
                </a:solidFill>
              </a:rPr>
              <a:t>ciele sa nám nepodarí úspešne a efektívne splniť, ak vynecháme  z vyučovacieho procesu samostatnú tvorivú prácu </a:t>
            </a:r>
            <a:r>
              <a:rPr lang="sk-SK" sz="2000" b="1" dirty="0" smtClean="0">
                <a:solidFill>
                  <a:schemeClr val="accent3"/>
                </a:solidFill>
              </a:rPr>
              <a:t>žiaka </a:t>
            </a:r>
            <a:r>
              <a:rPr lang="sk-SK" sz="2000" b="1" dirty="0">
                <a:solidFill>
                  <a:schemeClr val="accent3"/>
                </a:solidFill>
              </a:rPr>
              <a:t>alebo ju budeme využívať len v malej miere. </a:t>
            </a:r>
            <a:endParaRPr lang="sk-SK" sz="2000" b="1" dirty="0" smtClean="0">
              <a:solidFill>
                <a:schemeClr val="accent3"/>
              </a:solidFill>
            </a:endParaRPr>
          </a:p>
          <a:p>
            <a:pPr algn="just"/>
            <a:r>
              <a:rPr lang="sk-SK" sz="2000" b="1" dirty="0" smtClean="0">
                <a:solidFill>
                  <a:schemeClr val="accent3"/>
                </a:solidFill>
              </a:rPr>
              <a:t>Súčasný učiteľ sa musí </a:t>
            </a:r>
            <a:r>
              <a:rPr lang="sk-SK" sz="2000" b="1" dirty="0">
                <a:solidFill>
                  <a:schemeClr val="accent3"/>
                </a:solidFill>
              </a:rPr>
              <a:t>usiloval </a:t>
            </a:r>
            <a:r>
              <a:rPr lang="sk-SK" sz="2000" b="1" dirty="0" smtClean="0">
                <a:solidFill>
                  <a:schemeClr val="accent3"/>
                </a:solidFill>
              </a:rPr>
              <a:t>prekonať </a:t>
            </a:r>
            <a:r>
              <a:rPr lang="sk-SK" sz="2000" b="1" dirty="0">
                <a:solidFill>
                  <a:schemeClr val="accent3"/>
                </a:solidFill>
              </a:rPr>
              <a:t>nedostatok tradičného vyučovania, ako je izolovanosť vedomostí a ich odtrhnutie od životnej praxe, pamäťové učenie, jednostranná orientácia, nízka motivácia žiakov a podobne.</a:t>
            </a:r>
          </a:p>
          <a:p>
            <a:endParaRPr lang="sk-SK" sz="2000" b="1" dirty="0">
              <a:solidFill>
                <a:schemeClr val="accent3"/>
              </a:solidFill>
            </a:endParaRPr>
          </a:p>
        </p:txBody>
      </p:sp>
    </p:spTree>
    <p:extLst>
      <p:ext uri="{BB962C8B-B14F-4D97-AF65-F5344CB8AC3E}">
        <p14:creationId xmlns:p14="http://schemas.microsoft.com/office/powerpoint/2010/main" val="1327772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6400" y="0"/>
            <a:ext cx="12027125" cy="1280890"/>
          </a:xfrm>
        </p:spPr>
        <p:txBody>
          <a:bodyPr>
            <a:normAutofit fontScale="90000"/>
          </a:bodyPr>
          <a:lstStyle/>
          <a:p>
            <a:r>
              <a:rPr lang="sk-SK" b="1" dirty="0" smtClean="0">
                <a:solidFill>
                  <a:schemeClr val="accent3"/>
                </a:solidFill>
              </a:rPr>
              <a:t>                           Úvodné  </a:t>
            </a:r>
            <a:r>
              <a:rPr lang="sk-SK" b="1" dirty="0">
                <a:solidFill>
                  <a:schemeClr val="accent3"/>
                </a:solidFill>
              </a:rPr>
              <a:t>motivačné </a:t>
            </a:r>
            <a:r>
              <a:rPr lang="sk-SK" b="1" dirty="0" smtClean="0">
                <a:solidFill>
                  <a:schemeClr val="accent3"/>
                </a:solidFill>
              </a:rPr>
              <a:t>hry</a:t>
            </a:r>
            <a:r>
              <a:rPr lang="sk-SK" dirty="0" smtClean="0"/>
              <a:t> </a:t>
            </a:r>
            <a:br>
              <a:rPr lang="sk-SK" dirty="0" smtClean="0"/>
            </a:br>
            <a:r>
              <a:rPr lang="sk-SK" dirty="0" smtClean="0"/>
              <a:t>               </a:t>
            </a:r>
            <a:r>
              <a:rPr lang="sk-SK" sz="2200" b="1" dirty="0" smtClean="0"/>
              <a:t>V</a:t>
            </a:r>
            <a:r>
              <a:rPr lang="sk-SK" sz="2200" b="1" dirty="0"/>
              <a:t> rámci štruktúry hodiny možno zaraďovať hry  do jej rôznych častí</a:t>
            </a:r>
            <a:r>
              <a:rPr lang="sk-SK" sz="2200" b="1" dirty="0" smtClean="0"/>
              <a:t>.</a:t>
            </a:r>
            <a:r>
              <a:rPr lang="sk-SK" sz="2200" b="1" dirty="0">
                <a:solidFill>
                  <a:schemeClr val="accent3"/>
                </a:solidFill>
              </a:rPr>
              <a:t> </a:t>
            </a:r>
            <a:r>
              <a:rPr lang="sk-SK" sz="2200" b="1" dirty="0" smtClean="0">
                <a:solidFill>
                  <a:schemeClr val="accent3"/>
                </a:solidFill>
              </a:rPr>
              <a:t/>
            </a:r>
            <a:br>
              <a:rPr lang="sk-SK" sz="2200" b="1" dirty="0" smtClean="0">
                <a:solidFill>
                  <a:schemeClr val="accent3"/>
                </a:solidFill>
              </a:rPr>
            </a:br>
            <a:r>
              <a:rPr lang="sk-SK" sz="2200" b="1" dirty="0">
                <a:solidFill>
                  <a:schemeClr val="accent3"/>
                </a:solidFill>
              </a:rPr>
              <a:t> </a:t>
            </a:r>
            <a:r>
              <a:rPr lang="sk-SK" sz="2200" b="1" dirty="0" smtClean="0">
                <a:solidFill>
                  <a:schemeClr val="accent3"/>
                </a:solidFill>
              </a:rPr>
              <a:t>                      </a:t>
            </a:r>
            <a:r>
              <a:rPr lang="sk-SK" sz="2200" b="1" dirty="0" smtClean="0"/>
              <a:t>Cieľom    úvodných </a:t>
            </a:r>
            <a:r>
              <a:rPr lang="sk-SK" sz="2200" b="1" dirty="0"/>
              <a:t>hier je evokovať u žiaka  predstavu o téme, ktorá sa má na </a:t>
            </a:r>
            <a:r>
              <a:rPr lang="sk-SK" sz="2200" b="1" dirty="0" smtClean="0"/>
              <a:t/>
            </a:r>
            <a:br>
              <a:rPr lang="sk-SK" sz="2200" b="1" dirty="0" smtClean="0"/>
            </a:br>
            <a:r>
              <a:rPr lang="sk-SK" sz="2200" b="1" dirty="0"/>
              <a:t> </a:t>
            </a:r>
            <a:r>
              <a:rPr lang="sk-SK" sz="2200" b="1" dirty="0" smtClean="0"/>
              <a:t>                      </a:t>
            </a:r>
            <a:r>
              <a:rPr lang="sk-SK" sz="2200" b="1" dirty="0"/>
              <a:t>hodine spracovať a tým pádom vyvolať záujem o získavanie nových poznatkov. </a:t>
            </a:r>
            <a:br>
              <a:rPr lang="sk-SK" sz="2200" b="1" dirty="0"/>
            </a:br>
            <a:r>
              <a:rPr lang="sk-SK" sz="2200" b="1" dirty="0" smtClean="0"/>
              <a:t> </a:t>
            </a:r>
            <a:r>
              <a:rPr lang="sk-SK" sz="2200" b="1" dirty="0"/>
              <a:t> </a:t>
            </a:r>
            <a:r>
              <a:rPr lang="sk-SK" sz="2200" b="1" dirty="0" smtClean="0"/>
              <a:t>                     V</a:t>
            </a:r>
            <a:r>
              <a:rPr lang="sk-SK" sz="2200" b="1" dirty="0"/>
              <a:t> rámci motivácie sa dajú veľmi dobre </a:t>
            </a:r>
            <a:r>
              <a:rPr lang="sk-SK" sz="2200" b="1" dirty="0" smtClean="0"/>
              <a:t>využiť:</a:t>
            </a:r>
            <a:r>
              <a:rPr lang="sk-SK" sz="2200" b="1" dirty="0">
                <a:solidFill>
                  <a:schemeClr val="accent3"/>
                </a:solidFill>
              </a:rPr>
              <a:t/>
            </a:r>
            <a:br>
              <a:rPr lang="sk-SK" sz="2200" b="1" dirty="0">
                <a:solidFill>
                  <a:schemeClr val="accent3"/>
                </a:solidFill>
              </a:rPr>
            </a:br>
            <a:endParaRPr lang="sk-SK" sz="2200" b="1" dirty="0"/>
          </a:p>
        </p:txBody>
      </p:sp>
      <p:sp>
        <p:nvSpPr>
          <p:cNvPr id="3" name="Zástupný symbol obsahu 2"/>
          <p:cNvSpPr>
            <a:spLocks noGrp="1"/>
          </p:cNvSpPr>
          <p:nvPr>
            <p:ph idx="1"/>
          </p:nvPr>
        </p:nvSpPr>
        <p:spPr>
          <a:xfrm>
            <a:off x="2631339" y="2124617"/>
            <a:ext cx="8915400" cy="3777622"/>
          </a:xfrm>
        </p:spPr>
        <p:txBody>
          <a:bodyPr>
            <a:noAutofit/>
          </a:bodyPr>
          <a:lstStyle/>
          <a:p>
            <a:r>
              <a:rPr lang="sk-SK" b="1" dirty="0" smtClean="0">
                <a:solidFill>
                  <a:schemeClr val="accent3"/>
                </a:solidFill>
              </a:rPr>
              <a:t>Krížovky</a:t>
            </a:r>
          </a:p>
          <a:p>
            <a:r>
              <a:rPr lang="sk-SK" b="1" dirty="0" smtClean="0">
                <a:solidFill>
                  <a:schemeClr val="accent3"/>
                </a:solidFill>
              </a:rPr>
              <a:t>Hádanky</a:t>
            </a:r>
          </a:p>
          <a:p>
            <a:r>
              <a:rPr lang="sk-SK" b="1" dirty="0" smtClean="0">
                <a:solidFill>
                  <a:schemeClr val="accent3"/>
                </a:solidFill>
              </a:rPr>
              <a:t>Puzzle – interaktívna aplikácia</a:t>
            </a:r>
          </a:p>
          <a:p>
            <a:r>
              <a:rPr lang="sk-SK" b="1" dirty="0" smtClean="0">
                <a:solidFill>
                  <a:schemeClr val="accent3"/>
                </a:solidFill>
              </a:rPr>
              <a:t>Puzzle – klasické</a:t>
            </a:r>
          </a:p>
          <a:p>
            <a:r>
              <a:rPr lang="sk-SK" b="1" dirty="0" smtClean="0">
                <a:solidFill>
                  <a:schemeClr val="accent3"/>
                </a:solidFill>
              </a:rPr>
              <a:t>Doplňovačky</a:t>
            </a:r>
          </a:p>
          <a:p>
            <a:r>
              <a:rPr lang="sk-SK" b="1" dirty="0" smtClean="0">
                <a:solidFill>
                  <a:schemeClr val="accent3"/>
                </a:solidFill>
              </a:rPr>
              <a:t>Tajničky </a:t>
            </a:r>
          </a:p>
          <a:p>
            <a:r>
              <a:rPr lang="sk-SK" b="1" dirty="0" smtClean="0">
                <a:solidFill>
                  <a:schemeClr val="accent3"/>
                </a:solidFill>
              </a:rPr>
              <a:t>Hrebeňovky</a:t>
            </a:r>
          </a:p>
          <a:p>
            <a:r>
              <a:rPr lang="sk-SK" b="1" dirty="0" smtClean="0">
                <a:solidFill>
                  <a:schemeClr val="accent3"/>
                </a:solidFill>
              </a:rPr>
              <a:t>Rébusy</a:t>
            </a:r>
          </a:p>
          <a:p>
            <a:pPr marL="0" indent="0">
              <a:buNone/>
            </a:pPr>
            <a:endParaRPr lang="sk-SK" b="1" dirty="0" smtClean="0">
              <a:solidFill>
                <a:schemeClr val="accent3"/>
              </a:solidFill>
            </a:endParaRPr>
          </a:p>
          <a:p>
            <a:endParaRPr lang="sk-SK" b="1" dirty="0">
              <a:solidFill>
                <a:schemeClr val="accent3"/>
              </a:solidFill>
            </a:endParaRPr>
          </a:p>
        </p:txBody>
      </p:sp>
      <p:graphicFrame>
        <p:nvGraphicFramePr>
          <p:cNvPr id="5" name="Objekt 4">
            <a:hlinkClick r:id="" action="ppaction://ole?verb=0"/>
          </p:cNvPr>
          <p:cNvGraphicFramePr>
            <a:graphicFrameLocks noChangeAspect="1"/>
          </p:cNvGraphicFramePr>
          <p:nvPr>
            <p:extLst>
              <p:ext uri="{D42A27DB-BD31-4B8C-83A1-F6EECF244321}">
                <p14:modId xmlns:p14="http://schemas.microsoft.com/office/powerpoint/2010/main" val="2457309676"/>
              </p:ext>
            </p:extLst>
          </p:nvPr>
        </p:nvGraphicFramePr>
        <p:xfrm>
          <a:off x="6920592" y="2815618"/>
          <a:ext cx="1161143" cy="979714"/>
        </p:xfrm>
        <a:graphic>
          <a:graphicData uri="http://schemas.openxmlformats.org/presentationml/2006/ole">
            <mc:AlternateContent xmlns:mc="http://schemas.openxmlformats.org/markup-compatibility/2006">
              <mc:Choice xmlns:v="urn:schemas-microsoft-com:vml" Requires="v">
                <p:oleObj spid="_x0000_s7278" name="Objekt prostredia balíčkovača" showAsIcon="1" r:id="rId3" imgW="914400" imgH="771480" progId="Package">
                  <p:embed/>
                </p:oleObj>
              </mc:Choice>
              <mc:Fallback>
                <p:oleObj name="Objekt prostredia balíčkovača" showAsIcon="1" r:id="rId3" imgW="914400" imgH="771480" progId="Package">
                  <p:embed/>
                  <p:pic>
                    <p:nvPicPr>
                      <p:cNvPr id="0" name="Picture 108"/>
                      <p:cNvPicPr>
                        <a:picLocks noChangeAspect="1" noChangeArrowheads="1"/>
                      </p:cNvPicPr>
                      <p:nvPr/>
                    </p:nvPicPr>
                    <p:blipFill>
                      <a:blip r:embed="rId4"/>
                      <a:srcRect/>
                      <a:stretch>
                        <a:fillRect/>
                      </a:stretch>
                    </p:blipFill>
                    <p:spPr bwMode="auto">
                      <a:xfrm>
                        <a:off x="6920592" y="2815618"/>
                        <a:ext cx="1161143" cy="979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BlokTextu 10"/>
          <p:cNvSpPr txBox="1"/>
          <p:nvPr/>
        </p:nvSpPr>
        <p:spPr>
          <a:xfrm>
            <a:off x="1877032" y="5466046"/>
            <a:ext cx="9085859" cy="1200329"/>
          </a:xfrm>
          <a:prstGeom prst="rect">
            <a:avLst/>
          </a:prstGeom>
          <a:noFill/>
        </p:spPr>
        <p:txBody>
          <a:bodyPr wrap="square" rtlCol="0">
            <a:spAutoFit/>
          </a:bodyPr>
          <a:lstStyle/>
          <a:p>
            <a:pPr algn="just"/>
            <a:r>
              <a:rPr lang="sk-SK" b="1" dirty="0" smtClean="0">
                <a:solidFill>
                  <a:schemeClr val="accent3"/>
                </a:solidFill>
              </a:rPr>
              <a:t>Uvedené </a:t>
            </a:r>
            <a:r>
              <a:rPr lang="sk-SK" b="1" dirty="0">
                <a:solidFill>
                  <a:schemeClr val="accent3"/>
                </a:solidFill>
              </a:rPr>
              <a:t>hry sa dajú použiť v ktorejkoľvek inej časti hodiny. Veľmi vhodné sú hlavne pri opakovaní učiva. Žiaci majú pocit, že ide tak trochu o zábavu a v podstate si ani neuvedomujú, že si prehlbujú vedomosti alebo získavajú ďalšie poznatky. </a:t>
            </a:r>
            <a:endParaRPr lang="sk-SK" sz="2000" b="1" dirty="0">
              <a:solidFill>
                <a:schemeClr val="accent3"/>
              </a:solidFill>
            </a:endParaRPr>
          </a:p>
        </p:txBody>
      </p:sp>
    </p:spTree>
    <p:extLst>
      <p:ext uri="{BB962C8B-B14F-4D97-AF65-F5344CB8AC3E}">
        <p14:creationId xmlns:p14="http://schemas.microsoft.com/office/powerpoint/2010/main" val="2800225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70411" y="344713"/>
            <a:ext cx="8911687" cy="1280890"/>
          </a:xfrm>
        </p:spPr>
        <p:txBody>
          <a:bodyPr/>
          <a:lstStyle/>
          <a:p>
            <a:r>
              <a:rPr lang="sk-SK" b="1" dirty="0">
                <a:solidFill>
                  <a:schemeClr val="accent3"/>
                </a:solidFill>
              </a:rPr>
              <a:t>Metódy osvojovania si novej látky</a:t>
            </a:r>
            <a:br>
              <a:rPr lang="sk-SK" b="1" dirty="0">
                <a:solidFill>
                  <a:schemeClr val="accent3"/>
                </a:solidFill>
              </a:rPr>
            </a:br>
            <a:endParaRPr lang="sk-SK" dirty="0"/>
          </a:p>
        </p:txBody>
      </p:sp>
      <p:sp>
        <p:nvSpPr>
          <p:cNvPr id="3" name="Zástupný symbol obsahu 2"/>
          <p:cNvSpPr>
            <a:spLocks noGrp="1"/>
          </p:cNvSpPr>
          <p:nvPr>
            <p:ph idx="1"/>
          </p:nvPr>
        </p:nvSpPr>
        <p:spPr>
          <a:xfrm>
            <a:off x="2356984" y="1187552"/>
            <a:ext cx="8915400" cy="3777622"/>
          </a:xfrm>
        </p:spPr>
        <p:txBody>
          <a:bodyPr>
            <a:normAutofit/>
          </a:bodyPr>
          <a:lstStyle/>
          <a:p>
            <a:r>
              <a:rPr lang="sk-SK" sz="2800" b="1" dirty="0" smtClean="0">
                <a:solidFill>
                  <a:schemeClr val="accent3"/>
                </a:solidFill>
              </a:rPr>
              <a:t>Klasický spôsob – Prednáška </a:t>
            </a:r>
          </a:p>
          <a:p>
            <a:r>
              <a:rPr lang="sk-SK" sz="2800" b="1" dirty="0" smtClean="0">
                <a:solidFill>
                  <a:schemeClr val="accent3"/>
                </a:solidFill>
              </a:rPr>
              <a:t>Využitím PowerPoint prezentácie</a:t>
            </a:r>
          </a:p>
          <a:p>
            <a:r>
              <a:rPr lang="sk-SK" sz="2800" b="1" dirty="0" smtClean="0">
                <a:solidFill>
                  <a:schemeClr val="accent3"/>
                </a:solidFill>
              </a:rPr>
              <a:t>INSERT metóda </a:t>
            </a:r>
            <a:endParaRPr lang="sk-SK" sz="2800" b="1" dirty="0">
              <a:solidFill>
                <a:schemeClr val="accent3"/>
              </a:solidFill>
            </a:endParaRPr>
          </a:p>
        </p:txBody>
      </p:sp>
      <p:graphicFrame>
        <p:nvGraphicFramePr>
          <p:cNvPr id="4" name="Objekt 3">
            <a:hlinkClick r:id="" action="ppaction://ole?verb=0"/>
          </p:cNvPr>
          <p:cNvGraphicFramePr>
            <a:graphicFrameLocks noChangeAspect="1"/>
          </p:cNvGraphicFramePr>
          <p:nvPr>
            <p:extLst>
              <p:ext uri="{D42A27DB-BD31-4B8C-83A1-F6EECF244321}">
                <p14:modId xmlns:p14="http://schemas.microsoft.com/office/powerpoint/2010/main" val="1300721762"/>
              </p:ext>
            </p:extLst>
          </p:nvPr>
        </p:nvGraphicFramePr>
        <p:xfrm>
          <a:off x="6859153" y="3004457"/>
          <a:ext cx="4413231" cy="3309538"/>
        </p:xfrm>
        <a:graphic>
          <a:graphicData uri="http://schemas.openxmlformats.org/presentationml/2006/ole">
            <mc:AlternateContent xmlns:mc="http://schemas.openxmlformats.org/markup-compatibility/2006">
              <mc:Choice xmlns:v="urn:schemas-microsoft-com:vml" Requires="v">
                <p:oleObj spid="_x0000_s6261" name="Presentation" r:id="rId3" imgW="4091765" imgH="3069388" progId="PowerPoint.Show.8">
                  <p:embed/>
                </p:oleObj>
              </mc:Choice>
              <mc:Fallback>
                <p:oleObj name="Presentation" r:id="rId3" imgW="4091765" imgH="3069388" progId="PowerPoint.Show.8">
                  <p:embed/>
                  <p:pic>
                    <p:nvPicPr>
                      <p:cNvPr id="0"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153" y="3004457"/>
                        <a:ext cx="4413231" cy="3309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BlokTextu 4"/>
          <p:cNvSpPr txBox="1"/>
          <p:nvPr/>
        </p:nvSpPr>
        <p:spPr>
          <a:xfrm>
            <a:off x="1777284" y="3072348"/>
            <a:ext cx="4748969" cy="3785652"/>
          </a:xfrm>
          <a:prstGeom prst="rect">
            <a:avLst/>
          </a:prstGeom>
          <a:noFill/>
        </p:spPr>
        <p:txBody>
          <a:bodyPr wrap="square" rtlCol="0">
            <a:spAutoFit/>
          </a:bodyPr>
          <a:lstStyle/>
          <a:p>
            <a:r>
              <a:rPr lang="sk-SK" sz="2000" b="1" dirty="0">
                <a:solidFill>
                  <a:srgbClr val="0070C0"/>
                </a:solidFill>
              </a:rPr>
              <a:t>Metóda I.N.S.E.R.T = </a:t>
            </a:r>
            <a:r>
              <a:rPr lang="sk-SK" sz="2000" dirty="0">
                <a:solidFill>
                  <a:srgbClr val="0070C0"/>
                </a:solidFill>
              </a:rPr>
              <a:t>interaktívny poznámkový systém pre efektívne čítanie a myslenie. </a:t>
            </a:r>
            <a:endParaRPr lang="sk-SK" sz="2000" dirty="0" smtClean="0">
              <a:solidFill>
                <a:srgbClr val="0070C0"/>
              </a:solidFill>
            </a:endParaRPr>
          </a:p>
          <a:p>
            <a:r>
              <a:rPr lang="sk-SK" sz="2000" dirty="0" smtClean="0">
                <a:solidFill>
                  <a:srgbClr val="0070C0"/>
                </a:solidFill>
              </a:rPr>
              <a:t>Pri </a:t>
            </a:r>
            <a:r>
              <a:rPr lang="sk-SK" sz="2000" dirty="0">
                <a:solidFill>
                  <a:srgbClr val="0070C0"/>
                </a:solidFill>
              </a:rPr>
              <a:t>individuálnej práci s </a:t>
            </a:r>
            <a:r>
              <a:rPr lang="sk-SK" sz="2000" dirty="0" smtClean="0">
                <a:solidFill>
                  <a:srgbClr val="0070C0"/>
                </a:solidFill>
              </a:rPr>
              <a:t>novu učebnou látkou </a:t>
            </a:r>
            <a:r>
              <a:rPr lang="sk-SK" sz="2000" dirty="0">
                <a:solidFill>
                  <a:srgbClr val="0070C0"/>
                </a:solidFill>
              </a:rPr>
              <a:t>žiaci využívajú značky na označenie: </a:t>
            </a:r>
            <a:endParaRPr lang="sk-SK" sz="2000" dirty="0" smtClean="0">
              <a:solidFill>
                <a:srgbClr val="0070C0"/>
              </a:solidFill>
            </a:endParaRPr>
          </a:p>
          <a:p>
            <a:endParaRPr lang="sk-SK" sz="2000" dirty="0">
              <a:solidFill>
                <a:srgbClr val="0070C0"/>
              </a:solidFill>
            </a:endParaRPr>
          </a:p>
          <a:p>
            <a:r>
              <a:rPr lang="sk-SK" sz="2000" b="1" dirty="0" smtClean="0">
                <a:solidFill>
                  <a:srgbClr val="0070C0"/>
                </a:solidFill>
              </a:rPr>
              <a:t>známych </a:t>
            </a:r>
            <a:r>
              <a:rPr lang="sk-SK" sz="2000" b="1" dirty="0">
                <a:solidFill>
                  <a:srgbClr val="0070C0"/>
                </a:solidFill>
              </a:rPr>
              <a:t>informácií   </a:t>
            </a:r>
            <a:r>
              <a:rPr lang="sk-SK" sz="2000" b="1" dirty="0">
                <a:solidFill>
                  <a:srgbClr val="FF0000"/>
                </a:solidFill>
              </a:rPr>
              <a:t>V </a:t>
            </a:r>
            <a:endParaRPr lang="sk-SK" sz="2000" b="1" dirty="0" smtClean="0">
              <a:solidFill>
                <a:srgbClr val="FF0000"/>
              </a:solidFill>
            </a:endParaRPr>
          </a:p>
          <a:p>
            <a:r>
              <a:rPr lang="sk-SK" sz="2000" b="1" dirty="0" smtClean="0">
                <a:solidFill>
                  <a:srgbClr val="0070C0"/>
                </a:solidFill>
              </a:rPr>
              <a:t>nových </a:t>
            </a:r>
            <a:r>
              <a:rPr lang="sk-SK" sz="2000" b="1" dirty="0">
                <a:solidFill>
                  <a:srgbClr val="0070C0"/>
                </a:solidFill>
              </a:rPr>
              <a:t>informácií   </a:t>
            </a:r>
            <a:r>
              <a:rPr lang="sk-SK" sz="2000" b="1" dirty="0">
                <a:solidFill>
                  <a:srgbClr val="FF0000"/>
                </a:solidFill>
              </a:rPr>
              <a:t>+</a:t>
            </a:r>
            <a:r>
              <a:rPr lang="sk-SK" sz="2000" b="1" dirty="0">
                <a:solidFill>
                  <a:srgbClr val="0070C0"/>
                </a:solidFill>
              </a:rPr>
              <a:t> </a:t>
            </a:r>
            <a:endParaRPr lang="sk-SK" sz="2000" b="1" dirty="0" smtClean="0">
              <a:solidFill>
                <a:srgbClr val="0070C0"/>
              </a:solidFill>
            </a:endParaRPr>
          </a:p>
          <a:p>
            <a:r>
              <a:rPr lang="sk-SK" sz="2000" b="1" dirty="0" smtClean="0">
                <a:solidFill>
                  <a:srgbClr val="0070C0"/>
                </a:solidFill>
              </a:rPr>
              <a:t>informácií, ktorým nerozumiem </a:t>
            </a:r>
            <a:r>
              <a:rPr lang="sk-SK" sz="2000" b="1" dirty="0" smtClean="0">
                <a:solidFill>
                  <a:srgbClr val="FF0000"/>
                </a:solidFill>
              </a:rPr>
              <a:t>–</a:t>
            </a:r>
            <a:r>
              <a:rPr lang="sk-SK" sz="2000" b="1" dirty="0" smtClean="0">
                <a:solidFill>
                  <a:srgbClr val="0070C0"/>
                </a:solidFill>
              </a:rPr>
              <a:t> informácií, </a:t>
            </a:r>
            <a:r>
              <a:rPr lang="sk-SK" sz="2000" b="1" dirty="0">
                <a:solidFill>
                  <a:srgbClr val="0070C0"/>
                </a:solidFill>
              </a:rPr>
              <a:t>o ktorých sa </a:t>
            </a:r>
            <a:r>
              <a:rPr lang="sk-SK" sz="2000" b="1" dirty="0" smtClean="0">
                <a:solidFill>
                  <a:srgbClr val="0070C0"/>
                </a:solidFill>
              </a:rPr>
              <a:t>chcem </a:t>
            </a:r>
            <a:r>
              <a:rPr lang="sk-SK" sz="2000" b="1" dirty="0">
                <a:solidFill>
                  <a:srgbClr val="0070C0"/>
                </a:solidFill>
              </a:rPr>
              <a:t>dozvedieť viac </a:t>
            </a:r>
            <a:r>
              <a:rPr lang="sk-SK" sz="2000" b="1" dirty="0">
                <a:solidFill>
                  <a:srgbClr val="FF0000"/>
                </a:solidFill>
              </a:rPr>
              <a:t>?</a:t>
            </a:r>
            <a:r>
              <a:rPr lang="sk-SK" sz="2000" b="1" dirty="0">
                <a:solidFill>
                  <a:srgbClr val="0070C0"/>
                </a:solidFill>
              </a:rPr>
              <a:t> </a:t>
            </a:r>
          </a:p>
        </p:txBody>
      </p:sp>
    </p:spTree>
    <p:extLst>
      <p:ext uri="{BB962C8B-B14F-4D97-AF65-F5344CB8AC3E}">
        <p14:creationId xmlns:p14="http://schemas.microsoft.com/office/powerpoint/2010/main" val="1477946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4296" y="624110"/>
            <a:ext cx="8911687" cy="1280890"/>
          </a:xfrm>
        </p:spPr>
        <p:txBody>
          <a:bodyPr/>
          <a:lstStyle/>
          <a:p>
            <a:r>
              <a:rPr lang="sk-SK" b="1" dirty="0">
                <a:solidFill>
                  <a:schemeClr val="accent3"/>
                </a:solidFill>
              </a:rPr>
              <a:t>Hry a cvičenia na upevňovanie látky</a:t>
            </a:r>
            <a:br>
              <a:rPr lang="sk-SK" b="1" dirty="0">
                <a:solidFill>
                  <a:schemeClr val="accent3"/>
                </a:solidFill>
              </a:rPr>
            </a:br>
            <a:endParaRPr lang="sk-SK" dirty="0"/>
          </a:p>
        </p:txBody>
      </p:sp>
      <p:sp>
        <p:nvSpPr>
          <p:cNvPr id="3" name="Zástupný symbol obsahu 2"/>
          <p:cNvSpPr>
            <a:spLocks noGrp="1"/>
          </p:cNvSpPr>
          <p:nvPr>
            <p:ph idx="1"/>
          </p:nvPr>
        </p:nvSpPr>
        <p:spPr>
          <a:xfrm>
            <a:off x="2327955" y="1905000"/>
            <a:ext cx="8915400" cy="4064000"/>
          </a:xfrm>
        </p:spPr>
        <p:txBody>
          <a:bodyPr>
            <a:normAutofit fontScale="92500" lnSpcReduction="10000"/>
          </a:bodyPr>
          <a:lstStyle/>
          <a:p>
            <a:r>
              <a:rPr lang="sk-SK" sz="3000" b="1" dirty="0">
                <a:solidFill>
                  <a:schemeClr val="accent3"/>
                </a:solidFill>
              </a:rPr>
              <a:t>Kooperatívne učenie – rotujúci </a:t>
            </a:r>
            <a:r>
              <a:rPr lang="sk-SK" sz="3000" b="1" dirty="0" smtClean="0">
                <a:solidFill>
                  <a:schemeClr val="accent3"/>
                </a:solidFill>
              </a:rPr>
              <a:t>prehľad</a:t>
            </a:r>
          </a:p>
          <a:p>
            <a:r>
              <a:rPr lang="sk-SK" sz="3000" b="1" dirty="0" err="1" smtClean="0">
                <a:solidFill>
                  <a:schemeClr val="accent3"/>
                </a:solidFill>
              </a:rPr>
              <a:t>Webquest</a:t>
            </a:r>
            <a:endParaRPr lang="sk-SK" sz="3000" b="1" dirty="0" smtClean="0">
              <a:solidFill>
                <a:schemeClr val="accent3"/>
              </a:solidFill>
            </a:endParaRPr>
          </a:p>
          <a:p>
            <a:r>
              <a:rPr lang="sk-SK" sz="3000" b="1" dirty="0" smtClean="0">
                <a:solidFill>
                  <a:schemeClr val="accent3"/>
                </a:solidFill>
              </a:rPr>
              <a:t>Zhlukovanie</a:t>
            </a:r>
          </a:p>
          <a:p>
            <a:r>
              <a:rPr lang="sk-SK" sz="3000" b="1" dirty="0" smtClean="0">
                <a:solidFill>
                  <a:schemeClr val="accent3"/>
                </a:solidFill>
              </a:rPr>
              <a:t>Šesť mysliacich klobúkov</a:t>
            </a:r>
          </a:p>
          <a:p>
            <a:r>
              <a:rPr lang="sk-SK" sz="3000" b="1" dirty="0" err="1" smtClean="0">
                <a:solidFill>
                  <a:schemeClr val="accent3"/>
                </a:solidFill>
              </a:rPr>
              <a:t>Cinquan</a:t>
            </a:r>
            <a:r>
              <a:rPr lang="sk-SK" sz="3000" b="1" dirty="0" smtClean="0">
                <a:solidFill>
                  <a:schemeClr val="accent3"/>
                </a:solidFill>
              </a:rPr>
              <a:t> – „päťveršová báseň“</a:t>
            </a:r>
          </a:p>
          <a:p>
            <a:r>
              <a:rPr lang="sk-SK" sz="3000" b="1" dirty="0" smtClean="0">
                <a:solidFill>
                  <a:schemeClr val="accent3"/>
                </a:solidFill>
              </a:rPr>
              <a:t>Hra na vedeckú konferenciu</a:t>
            </a:r>
          </a:p>
          <a:p>
            <a:endParaRPr lang="sk-SK" b="1" dirty="0" smtClean="0">
              <a:solidFill>
                <a:schemeClr val="accent3"/>
              </a:solidFill>
            </a:endParaRPr>
          </a:p>
          <a:p>
            <a:pPr marL="0" indent="0">
              <a:buNone/>
            </a:pPr>
            <a:r>
              <a:rPr lang="sk-SK" b="1" dirty="0">
                <a:solidFill>
                  <a:schemeClr val="accent3"/>
                </a:solidFill>
              </a:rPr>
              <a:t/>
            </a:r>
            <a:br>
              <a:rPr lang="sk-SK" b="1" dirty="0">
                <a:solidFill>
                  <a:schemeClr val="accent3"/>
                </a:solidFill>
              </a:rPr>
            </a:br>
            <a:endParaRPr lang="sk-SK" b="1" dirty="0" smtClean="0">
              <a:solidFill>
                <a:schemeClr val="accent3"/>
              </a:solidFill>
            </a:endParaRPr>
          </a:p>
          <a:p>
            <a:endParaRPr lang="sk-SK" dirty="0">
              <a:solidFill>
                <a:schemeClr val="accent3"/>
              </a:solidFill>
            </a:endParaRPr>
          </a:p>
        </p:txBody>
      </p:sp>
    </p:spTree>
    <p:extLst>
      <p:ext uri="{BB962C8B-B14F-4D97-AF65-F5344CB8AC3E}">
        <p14:creationId xmlns:p14="http://schemas.microsoft.com/office/powerpoint/2010/main" val="1542907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ym">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1163</TotalTime>
  <Words>859</Words>
  <Application>Microsoft Office PowerPoint</Application>
  <PresentationFormat>Širokouhlá</PresentationFormat>
  <Paragraphs>211</Paragraphs>
  <Slides>32</Slides>
  <Notes>1</Notes>
  <HiddenSlides>3</HiddenSlides>
  <MMClips>0</MMClips>
  <ScaleCrop>false</ScaleCrop>
  <HeadingPairs>
    <vt:vector size="8" baseType="variant">
      <vt:variant>
        <vt:lpstr>Použité písma</vt:lpstr>
      </vt:variant>
      <vt:variant>
        <vt:i4>6</vt:i4>
      </vt:variant>
      <vt:variant>
        <vt:lpstr>Motív</vt:lpstr>
      </vt:variant>
      <vt:variant>
        <vt:i4>1</vt:i4>
      </vt:variant>
      <vt:variant>
        <vt:lpstr>Vložené servery OLE</vt:lpstr>
      </vt:variant>
      <vt:variant>
        <vt:i4>5</vt:i4>
      </vt:variant>
      <vt:variant>
        <vt:lpstr>Nadpisy snímok</vt:lpstr>
      </vt:variant>
      <vt:variant>
        <vt:i4>32</vt:i4>
      </vt:variant>
    </vt:vector>
  </HeadingPairs>
  <TitlesOfParts>
    <vt:vector size="44" baseType="lpstr">
      <vt:lpstr>Arial</vt:lpstr>
      <vt:lpstr>Calibri</vt:lpstr>
      <vt:lpstr>Century Gothic</vt:lpstr>
      <vt:lpstr>Times New Roman</vt:lpstr>
      <vt:lpstr>Wingdings 2</vt:lpstr>
      <vt:lpstr>Wingdings 3</vt:lpstr>
      <vt:lpstr>Dym</vt:lpstr>
      <vt:lpstr>Balík</vt:lpstr>
      <vt:lpstr>Presentation</vt:lpstr>
      <vt:lpstr>Document</vt:lpstr>
      <vt:lpstr>Objekt prostredia balíčkovača</vt:lpstr>
      <vt:lpstr>Microsoft Word Document</vt:lpstr>
      <vt:lpstr>    Ľudovít Štúr alebo  vývin slovenského spisovného jazyka  interaktívne a tvorivo </vt:lpstr>
      <vt:lpstr>Obsah</vt:lpstr>
      <vt:lpstr>Prezentácia programu PowerPoint</vt:lpstr>
      <vt:lpstr>Prezentácia programu PowerPoint</vt:lpstr>
      <vt:lpstr>Prezentácia programu PowerPoint</vt:lpstr>
      <vt:lpstr>Prezentácia programu PowerPoint</vt:lpstr>
      <vt:lpstr>                           Úvodné  motivačné hry                 V rámci štruktúry hodiny možno zaraďovať hry  do jej rôznych častí.                         Cieľom    úvodných hier je evokovať u žiaka  predstavu o téme, ktorá sa má na                         hodine spracovať a tým pádom vyvolať záujem o získavanie nových poznatkov.                         V rámci motivácie sa dajú veľmi dobre využiť: </vt:lpstr>
      <vt:lpstr>Metódy osvojovania si novej látky </vt:lpstr>
      <vt:lpstr>Hry a cvičenia na upevňovanie látky </vt:lpstr>
      <vt:lpstr>Rotujúci prehľad </vt:lpstr>
      <vt:lpstr>Úlohy pre skupiny: </vt:lpstr>
      <vt:lpstr>Webquest</vt:lpstr>
      <vt:lpstr>           Zhlukovanie  Zhlukovanie  je učebná stratégia, ktorá povzbudzuje žiakov voľne a otvorene rozmýšľať o určitej téme. Zhlukovanie znamená aj sieťovanie alebo mapovanie. Často zhlukovanie využívam ako prostriedok zhrnutia prebratého učiva /po zhrnutí tematického celku/, na aktiváciu predchádzajúcich poznatkov /čo o danej téme už vieme/ alebo ako prostriedok rozširovania slovnej zásoby. </vt:lpstr>
      <vt:lpstr>Prezentácia programu PowerPoint</vt:lpstr>
      <vt:lpstr>Metóda brainstormingu  Šesť mysliacich klobúkov  </vt:lpstr>
      <vt:lpstr>Príklady:</vt:lpstr>
      <vt:lpstr>skupinová práca</vt:lpstr>
      <vt:lpstr>Prezentácia programu PowerPoint</vt:lpstr>
      <vt:lpstr>príklad:</vt:lpstr>
      <vt:lpstr>Hra na vedeckú konferenciu</vt:lpstr>
      <vt:lpstr>Prezentácia programu PowerPoint</vt:lpstr>
      <vt:lpstr>Reflexia alebo hravé preverovanie vedomostí </vt:lpstr>
      <vt:lpstr>Bludisko                                                          Tajnička </vt:lpstr>
      <vt:lpstr>Akrostich</vt:lpstr>
      <vt:lpstr>Stretnutie dvoch osobností  (spisovateľov)</vt:lpstr>
      <vt:lpstr>Písanie fiktívnych listov</vt:lpstr>
      <vt:lpstr>Pexeso</vt:lpstr>
      <vt:lpstr>Ďalšie tvorivé aktivity:</vt:lpstr>
      <vt:lpstr>Prezentácia programu PowerPoint</vt:lpstr>
      <vt:lpstr>Z praxe: Medzinárodný deň  materinského jazyka</vt:lpstr>
      <vt:lpstr>Nadovšetko  miluj rodný jazyk svoju reč. Je zamat a je meč… </vt:lpstr>
      <vt:lpstr>Ďakujem za pozornosť.</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Ľudovít Štúr a vývin slovenského jazyka interaktívne a tvorivo</dc:title>
  <dc:creator>Vesna Kámaňová</dc:creator>
  <cp:lastModifiedBy>Vesna Kámaňová</cp:lastModifiedBy>
  <cp:revision>144</cp:revision>
  <dcterms:created xsi:type="dcterms:W3CDTF">2015-10-07T16:07:22Z</dcterms:created>
  <dcterms:modified xsi:type="dcterms:W3CDTF">2015-10-10T04:59:12Z</dcterms:modified>
</cp:coreProperties>
</file>